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5" r:id="rId3"/>
    <p:sldId id="297" r:id="rId4"/>
    <p:sldId id="264" r:id="rId5"/>
    <p:sldId id="298" r:id="rId6"/>
    <p:sldId id="308" r:id="rId7"/>
    <p:sldId id="309" r:id="rId8"/>
    <p:sldId id="311" r:id="rId9"/>
    <p:sldId id="312" r:id="rId10"/>
    <p:sldId id="313" r:id="rId11"/>
    <p:sldId id="314" r:id="rId12"/>
    <p:sldId id="315" r:id="rId13"/>
    <p:sldId id="316" r:id="rId14"/>
    <p:sldId id="299" r:id="rId15"/>
    <p:sldId id="266" r:id="rId16"/>
    <p:sldId id="300" r:id="rId17"/>
    <p:sldId id="301" r:id="rId18"/>
    <p:sldId id="302" r:id="rId19"/>
    <p:sldId id="303" r:id="rId20"/>
    <p:sldId id="304" r:id="rId21"/>
    <p:sldId id="267" r:id="rId22"/>
    <p:sldId id="268" r:id="rId23"/>
    <p:sldId id="281" r:id="rId24"/>
    <p:sldId id="269" r:id="rId25"/>
    <p:sldId id="271" r:id="rId26"/>
    <p:sldId id="285" r:id="rId27"/>
    <p:sldId id="272" r:id="rId28"/>
    <p:sldId id="273" r:id="rId29"/>
    <p:sldId id="290" r:id="rId30"/>
    <p:sldId id="294" r:id="rId31"/>
    <p:sldId id="274" r:id="rId32"/>
    <p:sldId id="275" r:id="rId33"/>
    <p:sldId id="276" r:id="rId34"/>
    <p:sldId id="305" r:id="rId35"/>
    <p:sldId id="295" r:id="rId36"/>
    <p:sldId id="277" r:id="rId37"/>
    <p:sldId id="278" r:id="rId38"/>
    <p:sldId id="279" r:id="rId39"/>
    <p:sldId id="296" r:id="rId40"/>
    <p:sldId id="280" r:id="rId41"/>
    <p:sldId id="306"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64420"/>
  </p:normalViewPr>
  <p:slideViewPr>
    <p:cSldViewPr snapToGrid="0" snapToObjects="1">
      <p:cViewPr varScale="1">
        <p:scale>
          <a:sx n="32" d="100"/>
          <a:sy n="32" d="100"/>
        </p:scale>
        <p:origin x="2216"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83" d="100"/>
          <a:sy n="83" d="100"/>
        </p:scale>
        <p:origin x="3352"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8091925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-read the room</a:t>
            </a:r>
          </a:p>
          <a:p>
            <a:r>
              <a:rPr lang="en-US" dirty="0"/>
              <a:t>-full time</a:t>
            </a:r>
          </a:p>
          <a:p>
            <a:r>
              <a:rPr lang="en-US" dirty="0"/>
              <a:t>-part</a:t>
            </a:r>
            <a:r>
              <a:rPr lang="en-US" baseline="0" dirty="0"/>
              <a:t> time</a:t>
            </a:r>
          </a:p>
          <a:p>
            <a:r>
              <a:rPr lang="en-US" baseline="0" dirty="0"/>
              <a:t>-bi </a:t>
            </a:r>
            <a:r>
              <a:rPr lang="en-US" baseline="0" dirty="0" err="1"/>
              <a:t>voc</a:t>
            </a:r>
            <a:endParaRPr lang="en-US" baseline="0" dirty="0"/>
          </a:p>
          <a:p>
            <a:r>
              <a:rPr lang="en-US" baseline="0" dirty="0"/>
              <a:t>-</a:t>
            </a:r>
            <a:r>
              <a:rPr lang="en-US" baseline="0" dirty="0" err="1"/>
              <a:t>voluntter</a:t>
            </a:r>
            <a:endParaRPr lang="en-US" baseline="0" dirty="0"/>
          </a:p>
          <a:p>
            <a:r>
              <a:rPr lang="en-US" baseline="0" dirty="0"/>
              <a:t>-less than 5 </a:t>
            </a:r>
            <a:r>
              <a:rPr lang="en-US" baseline="0" dirty="0" err="1"/>
              <a:t>yrs</a:t>
            </a:r>
            <a:r>
              <a:rPr lang="en-US" baseline="0" dirty="0"/>
              <a:t> in ministry</a:t>
            </a:r>
          </a:p>
          <a:p>
            <a:r>
              <a:rPr lang="en-US" baseline="0" dirty="0"/>
              <a:t>-more than 15</a:t>
            </a:r>
          </a:p>
          <a:p>
            <a:r>
              <a:rPr lang="en-US" baseline="0" dirty="0"/>
              <a:t>-mainline</a:t>
            </a:r>
          </a:p>
          <a:p>
            <a:r>
              <a:rPr lang="en-US" baseline="0" dirty="0"/>
              <a:t>-non denominational </a:t>
            </a:r>
            <a:endParaRPr lang="en-US" dirty="0"/>
          </a:p>
        </p:txBody>
      </p:sp>
    </p:spTree>
    <p:extLst>
      <p:ext uri="{BB962C8B-B14F-4D97-AF65-F5344CB8AC3E}">
        <p14:creationId xmlns:p14="http://schemas.microsoft.com/office/powerpoint/2010/main" val="3706713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10</a:t>
            </a:fld>
            <a:endParaRPr lang="en-US"/>
          </a:p>
        </p:txBody>
      </p:sp>
    </p:spTree>
    <p:extLst>
      <p:ext uri="{BB962C8B-B14F-4D97-AF65-F5344CB8AC3E}">
        <p14:creationId xmlns:p14="http://schemas.microsoft.com/office/powerpoint/2010/main" val="1402368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11</a:t>
            </a:fld>
            <a:endParaRPr lang="en-US"/>
          </a:p>
        </p:txBody>
      </p:sp>
    </p:spTree>
    <p:extLst>
      <p:ext uri="{BB962C8B-B14F-4D97-AF65-F5344CB8AC3E}">
        <p14:creationId xmlns:p14="http://schemas.microsoft.com/office/powerpoint/2010/main" val="263800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12</a:t>
            </a:fld>
            <a:endParaRPr lang="en-US"/>
          </a:p>
        </p:txBody>
      </p:sp>
    </p:spTree>
    <p:extLst>
      <p:ext uri="{BB962C8B-B14F-4D97-AF65-F5344CB8AC3E}">
        <p14:creationId xmlns:p14="http://schemas.microsoft.com/office/powerpoint/2010/main" val="278429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13</a:t>
            </a:fld>
            <a:endParaRPr lang="en-US"/>
          </a:p>
        </p:txBody>
      </p:sp>
    </p:spTree>
    <p:extLst>
      <p:ext uri="{BB962C8B-B14F-4D97-AF65-F5344CB8AC3E}">
        <p14:creationId xmlns:p14="http://schemas.microsoft.com/office/powerpoint/2010/main" val="157072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none" kern="1200" baseline="0" dirty="0">
                <a:solidFill>
                  <a:schemeClr val="tx1"/>
                </a:solidFill>
                <a:latin typeface="+mn-lt"/>
                <a:ea typeface="+mn-ea"/>
                <a:cs typeface="+mn-cs"/>
              </a:rPr>
              <a:t>One of the key pieces of this story to me is how the crowd “mutter” </a:t>
            </a:r>
          </a:p>
          <a:p>
            <a:endParaRPr lang="en-US" sz="1200" b="1" u="none" kern="1200" baseline="0" dirty="0">
              <a:solidFill>
                <a:schemeClr val="tx1"/>
              </a:solidFill>
              <a:latin typeface="+mn-lt"/>
              <a:ea typeface="+mn-ea"/>
              <a:cs typeface="+mn-cs"/>
            </a:endParaRPr>
          </a:p>
          <a:p>
            <a:r>
              <a:rPr lang="en-US" sz="1200" b="1" u="none" kern="1200" baseline="0" dirty="0">
                <a:solidFill>
                  <a:schemeClr val="tx1"/>
                </a:solidFill>
                <a:latin typeface="+mn-lt"/>
                <a:ea typeface="+mn-ea"/>
                <a:cs typeface="+mn-cs"/>
              </a:rPr>
              <a:t>I think about How would the crowed have described </a:t>
            </a:r>
            <a:r>
              <a:rPr lang="en-US" sz="1200" b="1" u="none" kern="1200" baseline="0" dirty="0" err="1">
                <a:solidFill>
                  <a:schemeClr val="tx1"/>
                </a:solidFill>
                <a:latin typeface="+mn-lt"/>
                <a:ea typeface="+mn-ea"/>
                <a:cs typeface="+mn-cs"/>
              </a:rPr>
              <a:t>Zaccheus</a:t>
            </a:r>
            <a:r>
              <a:rPr lang="en-US" sz="1200" b="1" u="none" kern="1200" baseline="0" dirty="0">
                <a:solidFill>
                  <a:schemeClr val="tx1"/>
                </a:solidFill>
                <a:latin typeface="+mn-lt"/>
                <a:ea typeface="+mn-ea"/>
                <a:cs typeface="+mn-cs"/>
              </a:rPr>
              <a:t>?</a:t>
            </a:r>
          </a:p>
          <a:p>
            <a:endParaRPr lang="en-US" sz="1200" b="1" u="none" kern="1200" baseline="0" dirty="0">
              <a:solidFill>
                <a:schemeClr val="tx1"/>
              </a:solidFill>
              <a:latin typeface="+mn-lt"/>
              <a:ea typeface="+mn-ea"/>
              <a:cs typeface="+mn-cs"/>
            </a:endParaRPr>
          </a:p>
          <a:p>
            <a:r>
              <a:rPr lang="en-US" sz="1200" b="0" u="none" kern="1200" baseline="0" dirty="0">
                <a:solidFill>
                  <a:schemeClr val="tx1"/>
                </a:solidFill>
                <a:latin typeface="+mn-lt"/>
                <a:ea typeface="+mn-ea"/>
                <a:cs typeface="+mn-cs"/>
              </a:rPr>
              <a:t>They didn’t like him because he was a tax collector &amp; one who abused his power. </a:t>
            </a:r>
          </a:p>
          <a:p>
            <a:endParaRPr lang="en-US" sz="1200" b="0" u="none" kern="1200" baseline="0" dirty="0">
              <a:solidFill>
                <a:schemeClr val="tx1"/>
              </a:solidFill>
              <a:latin typeface="+mn-lt"/>
              <a:ea typeface="+mn-ea"/>
              <a:cs typeface="+mn-cs"/>
            </a:endParaRPr>
          </a:p>
          <a:p>
            <a:r>
              <a:rPr lang="en-US" sz="1200" b="0" u="none" kern="1200" baseline="0" dirty="0">
                <a:solidFill>
                  <a:schemeClr val="tx1"/>
                </a:solidFill>
                <a:latin typeface="+mn-lt"/>
                <a:ea typeface="+mn-ea"/>
                <a:cs typeface="+mn-cs"/>
              </a:rPr>
              <a:t>They saw Zacchaeus for what he’d done, but Jesus saw something different…</a:t>
            </a:r>
          </a:p>
          <a:p>
            <a:endParaRPr lang="en-US" sz="1200" b="0" u="none" kern="1200" baseline="0" dirty="0">
              <a:solidFill>
                <a:schemeClr val="tx1"/>
              </a:solidFill>
              <a:latin typeface="+mn-lt"/>
              <a:ea typeface="+mn-ea"/>
              <a:cs typeface="+mn-cs"/>
            </a:endParaRPr>
          </a:p>
          <a:p>
            <a:r>
              <a:rPr lang="en-US" sz="1200" b="0" u="none" kern="1200" baseline="0" dirty="0">
                <a:solidFill>
                  <a:schemeClr val="tx1"/>
                </a:solidFill>
                <a:latin typeface="+mn-lt"/>
                <a:ea typeface="+mn-ea"/>
                <a:cs typeface="+mn-cs"/>
              </a:rPr>
              <a:t>Someone with intrinsic worth</a:t>
            </a:r>
          </a:p>
          <a:p>
            <a:r>
              <a:rPr lang="en-US" sz="1200" b="0" u="none" kern="1200" baseline="0" dirty="0">
                <a:solidFill>
                  <a:schemeClr val="tx1"/>
                </a:solidFill>
                <a:latin typeface="+mn-lt"/>
                <a:ea typeface="+mn-ea"/>
                <a:cs typeface="+mn-cs"/>
              </a:rPr>
              <a:t>Someone created in God’s image</a:t>
            </a:r>
          </a:p>
          <a:p>
            <a:r>
              <a:rPr lang="en-US" sz="1200" b="0" u="none" kern="1200" baseline="0" dirty="0">
                <a:solidFill>
                  <a:schemeClr val="tx1"/>
                </a:solidFill>
                <a:latin typeface="+mn-lt"/>
                <a:ea typeface="+mn-ea"/>
                <a:cs typeface="+mn-cs"/>
              </a:rPr>
              <a:t>Someone with abilities &amp; potential</a:t>
            </a:r>
          </a:p>
          <a:p>
            <a:endParaRPr lang="en-US" sz="1200" b="0" u="none" kern="1200" baseline="0" dirty="0">
              <a:solidFill>
                <a:schemeClr val="tx1"/>
              </a:solidFill>
              <a:latin typeface="+mn-lt"/>
              <a:ea typeface="+mn-ea"/>
              <a:cs typeface="+mn-cs"/>
            </a:endParaRPr>
          </a:p>
          <a:p>
            <a:pPr marL="0" marR="0" lvl="0" indent="0" defTabSz="457200" eaLnBrk="1" fontAlgn="auto" latinLnBrk="0" hangingPunct="1">
              <a:lnSpc>
                <a:spcPct val="117999"/>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I hope you’ve had that experience. Where, despite anything you’ve done or any questions you’ve had, someone viewed &amp; treated you like Jesus would.</a:t>
            </a:r>
          </a:p>
          <a:p>
            <a:endParaRPr lang="en-US" sz="1200" b="0" u="none" kern="1200" baseline="0" dirty="0">
              <a:solidFill>
                <a:schemeClr val="tx1"/>
              </a:solidFill>
              <a:latin typeface="+mn-lt"/>
              <a:ea typeface="+mn-ea"/>
              <a:cs typeface="+mn-cs"/>
            </a:endParaRPr>
          </a:p>
          <a:p>
            <a:endParaRPr lang="en-US" sz="1200" u="none" kern="1200" baseline="0" dirty="0">
              <a:solidFill>
                <a:schemeClr val="tx1"/>
              </a:solidFill>
              <a:latin typeface="Helvetica Neue"/>
              <a:ea typeface="Helvetica Neue"/>
              <a:cs typeface="Helvetica Neue"/>
              <a:sym typeface="Helvetica Neue"/>
            </a:endParaRPr>
          </a:p>
          <a:p>
            <a:endParaRPr lang="en-US" sz="1200" b="0" u="non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14</a:t>
            </a:fld>
            <a:endParaRPr lang="en-US"/>
          </a:p>
        </p:txBody>
      </p:sp>
    </p:spTree>
    <p:extLst>
      <p:ext uri="{BB962C8B-B14F-4D97-AF65-F5344CB8AC3E}">
        <p14:creationId xmlns:p14="http://schemas.microsoft.com/office/powerpoint/2010/main" val="4290615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err="1">
                <a:solidFill>
                  <a:schemeClr val="tx1"/>
                </a:solidFill>
                <a:latin typeface="Helvetica Neue"/>
                <a:ea typeface="Helvetica Neue"/>
                <a:cs typeface="Helvetica Neue"/>
                <a:sym typeface="Helvetica Neue"/>
              </a:rPr>
              <a:t>Zaccheus</a:t>
            </a:r>
            <a:r>
              <a:rPr lang="en-US" sz="1200" u="none" kern="1200" baseline="0" dirty="0">
                <a:solidFill>
                  <a:schemeClr val="tx1"/>
                </a:solidFill>
                <a:latin typeface="Helvetica Neue"/>
                <a:ea typeface="Helvetica Neue"/>
                <a:cs typeface="Helvetica Neue"/>
                <a:sym typeface="Helvetica Neue"/>
              </a:rPr>
              <a:t> had lost his sense of identity, belonging &amp; purpose.</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parallels with student ministry because students are trying to figure these things out.  What is their identity, where do they belong &amp; what is their purpose? you're students are asking those questions.</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I want to go back through the story and hit 5 main questions that we’re going to break down today</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The first thing that Jesus did was that he identified </a:t>
            </a:r>
            <a:r>
              <a:rPr lang="en-US" sz="1200" u="none" kern="1200" baseline="0" dirty="0" err="1">
                <a:solidFill>
                  <a:schemeClr val="tx1"/>
                </a:solidFill>
                <a:latin typeface="Helvetica Neue"/>
                <a:ea typeface="Helvetica Neue"/>
                <a:cs typeface="Helvetica Neue"/>
                <a:sym typeface="Helvetica Neue"/>
              </a:rPr>
              <a:t>Zaccheus</a:t>
            </a:r>
            <a:r>
              <a:rPr lang="en-US" sz="1200" u="none" kern="1200" baseline="0" dirty="0">
                <a:solidFill>
                  <a:schemeClr val="tx1"/>
                </a:solidFill>
                <a:latin typeface="Helvetica Neue"/>
                <a:ea typeface="Helvetica Neue"/>
                <a:cs typeface="Helvetica Neue"/>
                <a:sym typeface="Helvetica Neue"/>
              </a:rPr>
              <a:t> in a way that communicated value</a:t>
            </a:r>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15</a:t>
            </a:fld>
            <a:endParaRPr lang="en-US"/>
          </a:p>
        </p:txBody>
      </p:sp>
    </p:spTree>
    <p:extLst>
      <p:ext uri="{BB962C8B-B14F-4D97-AF65-F5344CB8AC3E}">
        <p14:creationId xmlns:p14="http://schemas.microsoft.com/office/powerpoint/2010/main" val="2899448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Jesus called him by name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Jesus knew he was there to see him, so he stopped,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looked up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&amp; called his name.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It’s the opposite of what happens at the grocery story when you see someone you don’t really want to talk to…right?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16</a:t>
            </a:fld>
            <a:endParaRPr lang="en-US"/>
          </a:p>
        </p:txBody>
      </p:sp>
    </p:spTree>
    <p:extLst>
      <p:ext uri="{BB962C8B-B14F-4D97-AF65-F5344CB8AC3E}">
        <p14:creationId xmlns:p14="http://schemas.microsoft.com/office/powerpoint/2010/main" val="220002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He spoke to his </a:t>
            </a:r>
            <a:r>
              <a:rPr lang="en-US" sz="1200" b="1" u="none" kern="1200" baseline="0" dirty="0">
                <a:solidFill>
                  <a:schemeClr val="tx1"/>
                </a:solidFill>
                <a:latin typeface="Helvetica Neue"/>
                <a:ea typeface="Helvetica Neue"/>
                <a:cs typeface="Helvetica Neue"/>
                <a:sym typeface="Helvetica Neue"/>
              </a:rPr>
              <a:t>need</a:t>
            </a:r>
            <a:r>
              <a:rPr lang="en-US" sz="1200" b="0" u="none" kern="1200" baseline="0" dirty="0">
                <a:solidFill>
                  <a:schemeClr val="tx1"/>
                </a:solidFill>
                <a:latin typeface="Helvetica Neue"/>
                <a:ea typeface="Helvetica Neue"/>
                <a:cs typeface="Helvetica Neue"/>
                <a:sym typeface="Helvetica Neue"/>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Jesus knew the money had been a driving force in his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but Jesus also new that there was something deeper happening…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something greater that mattered to </a:t>
            </a:r>
            <a:r>
              <a:rPr lang="en-US" sz="1200" b="0" u="none" kern="1200" baseline="0" dirty="0" err="1">
                <a:solidFill>
                  <a:schemeClr val="tx1"/>
                </a:solidFill>
                <a:latin typeface="Helvetica Neue"/>
                <a:ea typeface="Helvetica Neue"/>
                <a:cs typeface="Helvetica Neue"/>
                <a:sym typeface="Helvetica Neue"/>
              </a:rPr>
              <a:t>zaccheus</a:t>
            </a:r>
            <a:r>
              <a:rPr lang="en-US" sz="1200" b="0" u="none" kern="1200" baseline="0" dirty="0">
                <a:solidFill>
                  <a:schemeClr val="tx1"/>
                </a:solidFill>
                <a:latin typeface="Helvetica Neue"/>
                <a:ea typeface="Helvetica Neue"/>
                <a:cs typeface="Helvetica Neue"/>
                <a:sym typeface="Helvetica Neue"/>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that motivated him to climb that tree.</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17</a:t>
            </a:fld>
            <a:endParaRPr lang="en-US"/>
          </a:p>
        </p:txBody>
      </p:sp>
    </p:spTree>
    <p:extLst>
      <p:ext uri="{BB962C8B-B14F-4D97-AF65-F5344CB8AC3E}">
        <p14:creationId xmlns:p14="http://schemas.microsoft.com/office/powerpoint/2010/main" val="95760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He went to his </a:t>
            </a:r>
            <a:r>
              <a:rPr lang="en-US" sz="1200" b="1" u="none" kern="1200" baseline="0" dirty="0">
                <a:solidFill>
                  <a:schemeClr val="tx1"/>
                </a:solidFill>
                <a:latin typeface="Helvetica Neue"/>
                <a:ea typeface="Helvetica Neue"/>
                <a:cs typeface="Helvetica Neue"/>
                <a:sym typeface="Helvetica Neue"/>
              </a:rPr>
              <a:t>home</a:t>
            </a:r>
            <a:r>
              <a:rPr lang="en-US" sz="1200" b="0" u="none" kern="1200" baseline="0" dirty="0">
                <a:solidFill>
                  <a:schemeClr val="tx1"/>
                </a:solidFill>
                <a:latin typeface="Helvetica Neue"/>
                <a:ea typeface="Helvetica Neue"/>
                <a:cs typeface="Helvetica Neue"/>
                <a:sym typeface="Helvetica Neue"/>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Jesus took time to enter </a:t>
            </a:r>
            <a:r>
              <a:rPr lang="en-US" sz="1200" b="0" u="none" kern="1200" baseline="0" dirty="0" err="1">
                <a:solidFill>
                  <a:schemeClr val="tx1"/>
                </a:solidFill>
                <a:latin typeface="Helvetica Neue"/>
                <a:ea typeface="Helvetica Neue"/>
                <a:cs typeface="Helvetica Neue"/>
                <a:sym typeface="Helvetica Neue"/>
              </a:rPr>
              <a:t>Zaccheus</a:t>
            </a:r>
            <a:r>
              <a:rPr lang="en-US" sz="1200" b="0" u="none" kern="1200" baseline="0" dirty="0">
                <a:solidFill>
                  <a:schemeClr val="tx1"/>
                </a:solidFill>
                <a:latin typeface="Helvetica Neue"/>
                <a:ea typeface="Helvetica Neue"/>
                <a:cs typeface="Helvetica Neue"/>
                <a:sym typeface="Helvetica Neue"/>
              </a:rPr>
              <a:t>’ everyday context.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He asked to go to his home, even though it was risky.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It clearly didn’t go over well with some people,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kern="1200" baseline="0" dirty="0">
                <a:solidFill>
                  <a:schemeClr val="tx1"/>
                </a:solidFill>
                <a:latin typeface="Helvetica Neue"/>
                <a:ea typeface="Helvetica Neue"/>
                <a:cs typeface="Helvetica Neue"/>
                <a:sym typeface="Helvetica Neue"/>
              </a:rPr>
              <a:t>there was a risk to this choice.</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18</a:t>
            </a:fld>
            <a:endParaRPr lang="en-US"/>
          </a:p>
        </p:txBody>
      </p:sp>
    </p:spTree>
    <p:extLst>
      <p:ext uri="{BB962C8B-B14F-4D97-AF65-F5344CB8AC3E}">
        <p14:creationId xmlns:p14="http://schemas.microsoft.com/office/powerpoint/2010/main" val="307303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responded in a way that removed </a:t>
            </a:r>
            <a:r>
              <a:rPr lang="en-US" sz="1200" u="none" kern="1200" baseline="0" dirty="0" err="1">
                <a:solidFill>
                  <a:schemeClr val="tx1"/>
                </a:solidFill>
                <a:latin typeface="Helvetica Neue"/>
                <a:ea typeface="Helvetica Neue"/>
                <a:cs typeface="Helvetica Neue"/>
                <a:sym typeface="Helvetica Neue"/>
              </a:rPr>
              <a:t>Zaccheus’s</a:t>
            </a:r>
            <a:r>
              <a:rPr lang="en-US" sz="1200" u="none" kern="1200" baseline="0" dirty="0">
                <a:solidFill>
                  <a:schemeClr val="tx1"/>
                </a:solidFill>
                <a:latin typeface="Helvetica Neue"/>
                <a:ea typeface="Helvetica Neue"/>
                <a:cs typeface="Helvetica Neue"/>
                <a:sym typeface="Helvetica Neue"/>
              </a:rPr>
              <a:t> shame.</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This is the part of the story that goes from like 0-60 really quick. One second we read that Jesus is going to go to his house &amp; the next thing we read, </a:t>
            </a:r>
            <a:r>
              <a:rPr lang="en-US" sz="1200" u="none" kern="1200" baseline="0" dirty="0" err="1">
                <a:solidFill>
                  <a:schemeClr val="tx1"/>
                </a:solidFill>
                <a:latin typeface="Helvetica Neue"/>
                <a:ea typeface="Helvetica Neue"/>
                <a:cs typeface="Helvetica Neue"/>
                <a:sym typeface="Helvetica Neue"/>
              </a:rPr>
              <a:t>zaccheus</a:t>
            </a:r>
            <a:r>
              <a:rPr lang="en-US" sz="1200" u="none" kern="1200" baseline="0" dirty="0">
                <a:solidFill>
                  <a:schemeClr val="tx1"/>
                </a:solidFill>
                <a:latin typeface="Helvetica Neue"/>
                <a:ea typeface="Helvetica Neue"/>
                <a:cs typeface="Helvetica Neue"/>
                <a:sym typeface="Helvetica Neue"/>
              </a:rPr>
              <a:t> is like “</a:t>
            </a:r>
            <a:r>
              <a:rPr lang="en-US" sz="1200" u="none" kern="1200" baseline="0" dirty="0" err="1">
                <a:solidFill>
                  <a:schemeClr val="tx1"/>
                </a:solidFill>
                <a:latin typeface="Helvetica Neue"/>
                <a:ea typeface="Helvetica Neue"/>
                <a:cs typeface="Helvetica Neue"/>
                <a:sym typeface="Helvetica Neue"/>
              </a:rPr>
              <a:t>i’m</a:t>
            </a:r>
            <a:r>
              <a:rPr lang="en-US" sz="1200" u="none" kern="1200" baseline="0" dirty="0">
                <a:solidFill>
                  <a:schemeClr val="tx1"/>
                </a:solidFill>
                <a:latin typeface="Helvetica Neue"/>
                <a:ea typeface="Helvetica Neue"/>
                <a:cs typeface="Helvetica Neue"/>
                <a:sym typeface="Helvetica Neue"/>
              </a:rPr>
              <a:t> going to give away everything.”</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Clearly something else happened here &amp; maybe hours of conversation &amp; connection, </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but Jesus had every right to judge </a:t>
            </a:r>
            <a:r>
              <a:rPr lang="en-US" sz="1200" u="none" kern="1200" baseline="0" dirty="0" err="1">
                <a:solidFill>
                  <a:schemeClr val="tx1"/>
                </a:solidFill>
                <a:latin typeface="Helvetica Neue"/>
                <a:ea typeface="Helvetica Neue"/>
                <a:cs typeface="Helvetica Neue"/>
                <a:sym typeface="Helvetica Neue"/>
              </a:rPr>
              <a:t>Zaccheus</a:t>
            </a:r>
            <a:r>
              <a:rPr lang="en-US" sz="1200" u="none" kern="1200" baseline="0" dirty="0">
                <a:solidFill>
                  <a:schemeClr val="tx1"/>
                </a:solidFill>
                <a:latin typeface="Helvetica Neue"/>
                <a:ea typeface="Helvetica Neue"/>
                <a:cs typeface="Helvetica Neue"/>
                <a:sym typeface="Helvetica Neue"/>
              </a:rPr>
              <a:t>, but he responded differently.</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19</a:t>
            </a:fld>
            <a:endParaRPr lang="en-US"/>
          </a:p>
        </p:txBody>
      </p:sp>
    </p:spTree>
    <p:extLst>
      <p:ext uri="{BB962C8B-B14F-4D97-AF65-F5344CB8AC3E}">
        <p14:creationId xmlns:p14="http://schemas.microsoft.com/office/powerpoint/2010/main" val="404063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 my family </a:t>
            </a:r>
          </a:p>
          <a:p>
            <a:r>
              <a:rPr lang="en-US" dirty="0"/>
              <a:t>Ministry</a:t>
            </a:r>
            <a:r>
              <a:rPr lang="en-US" baseline="0" dirty="0"/>
              <a:t> </a:t>
            </a:r>
            <a:r>
              <a:rPr lang="en-US" baseline="0" dirty="0" err="1"/>
              <a:t>career.coaching.os</a:t>
            </a:r>
            <a:r>
              <a:rPr lang="en-US" baseline="0" dirty="0"/>
              <a:t>. And before all that classroom for Deaf/</a:t>
            </a:r>
            <a:r>
              <a:rPr lang="en-US" baseline="0" dirty="0" err="1"/>
              <a:t>hh</a:t>
            </a:r>
            <a:r>
              <a:rPr lang="en-US" baseline="0" dirty="0"/>
              <a:t> MS</a:t>
            </a:r>
          </a:p>
          <a:p>
            <a:endParaRPr lang="en-US" baseline="0" dirty="0"/>
          </a:p>
          <a:p>
            <a:endParaRPr lang="en-US" sz="2400" b="0" u="none" kern="1200" baseline="0" dirty="0">
              <a:solidFill>
                <a:schemeClr val="tx1"/>
              </a:solidFill>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2</a:t>
            </a:fld>
            <a:endParaRPr lang="en-US"/>
          </a:p>
        </p:txBody>
      </p:sp>
    </p:spTree>
    <p:extLst>
      <p:ext uri="{BB962C8B-B14F-4D97-AF65-F5344CB8AC3E}">
        <p14:creationId xmlns:p14="http://schemas.microsoft.com/office/powerpoint/2010/main" val="3285207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u="none" kern="1200" baseline="0" dirty="0">
                <a:solidFill>
                  <a:schemeClr val="tx1"/>
                </a:solidFill>
                <a:latin typeface="Helvetica Neue"/>
                <a:ea typeface="Helvetica Neue"/>
                <a:cs typeface="Helvetica Neue"/>
                <a:sym typeface="Helvetica Neue"/>
              </a:rPr>
              <a:t>Jesus knew </a:t>
            </a:r>
            <a:r>
              <a:rPr lang="en-US" sz="1400" b="1" u="none" kern="1200" baseline="0" dirty="0">
                <a:solidFill>
                  <a:schemeClr val="tx1"/>
                </a:solidFill>
                <a:latin typeface="Helvetica Neue"/>
                <a:ea typeface="Helvetica Neue"/>
                <a:cs typeface="Helvetica Neue"/>
                <a:sym typeface="Helvetica Neue"/>
              </a:rPr>
              <a:t>what he could do</a:t>
            </a:r>
            <a:r>
              <a:rPr lang="en-US" sz="1400" b="0" u="none" kern="1200" baseline="0" dirty="0">
                <a:solidFill>
                  <a:schemeClr val="tx1"/>
                </a:solidFill>
                <a:latin typeface="Helvetica Neue"/>
                <a:ea typeface="Helvetica Neue"/>
                <a:cs typeface="Helvetica Neue"/>
                <a:sym typeface="Helvetica Neue"/>
              </a:rPr>
              <a:t>. </a:t>
            </a:r>
          </a:p>
          <a:p>
            <a:r>
              <a:rPr lang="en-US" sz="1400" b="0" u="none" kern="1200" baseline="0" dirty="0">
                <a:solidFill>
                  <a:schemeClr val="tx1"/>
                </a:solidFill>
                <a:latin typeface="Helvetica Neue"/>
                <a:ea typeface="Helvetica Neue"/>
                <a:cs typeface="Helvetica Neue"/>
                <a:sym typeface="Helvetica Neue"/>
              </a:rPr>
              <a:t>Jesus believed </a:t>
            </a:r>
            <a:r>
              <a:rPr lang="en-US" sz="1400" b="0" u="none" kern="1200" baseline="0" dirty="0" err="1">
                <a:solidFill>
                  <a:schemeClr val="tx1"/>
                </a:solidFill>
                <a:latin typeface="Helvetica Neue"/>
                <a:ea typeface="Helvetica Neue"/>
                <a:cs typeface="Helvetica Neue"/>
                <a:sym typeface="Helvetica Neue"/>
              </a:rPr>
              <a:t>Zaccheus</a:t>
            </a:r>
            <a:r>
              <a:rPr lang="en-US" sz="1400" b="0" u="none" kern="1200" baseline="0" dirty="0">
                <a:solidFill>
                  <a:schemeClr val="tx1"/>
                </a:solidFill>
                <a:latin typeface="Helvetica Neue"/>
                <a:ea typeface="Helvetica Neue"/>
                <a:cs typeface="Helvetica Neue"/>
                <a:sym typeface="Helvetica Neue"/>
              </a:rPr>
              <a:t> potential to be generous. </a:t>
            </a:r>
          </a:p>
          <a:p>
            <a:r>
              <a:rPr lang="en-US" sz="1400" b="0" u="none" kern="1200" baseline="0" dirty="0">
                <a:solidFill>
                  <a:schemeClr val="tx1"/>
                </a:solidFill>
                <a:latin typeface="Helvetica Neue"/>
                <a:ea typeface="Helvetica Neue"/>
                <a:cs typeface="Helvetica Neue"/>
                <a:sym typeface="Helvetica Neue"/>
              </a:rPr>
              <a:t>Jesus knew the kind of influence &amp; impact he could have </a:t>
            </a:r>
            <a:r>
              <a:rPr lang="en-US" sz="1400" b="1" u="none" kern="1200" baseline="0" dirty="0">
                <a:solidFill>
                  <a:schemeClr val="tx1"/>
                </a:solidFill>
                <a:latin typeface="Helvetica Neue"/>
                <a:ea typeface="Helvetica Neue"/>
                <a:cs typeface="Helvetica Neue"/>
                <a:sym typeface="Helvetica Neue"/>
              </a:rPr>
              <a:t>IF</a:t>
            </a:r>
          </a:p>
          <a:p>
            <a:r>
              <a:rPr lang="en-US" sz="1400" b="0" u="none" kern="1200" baseline="0" dirty="0">
                <a:solidFill>
                  <a:schemeClr val="tx1"/>
                </a:solidFill>
                <a:latin typeface="Helvetica Neue"/>
                <a:ea typeface="Helvetica Neue"/>
                <a:cs typeface="Helvetica Neue"/>
                <a:sym typeface="Helvetica Neue"/>
              </a:rPr>
              <a:t> </a:t>
            </a:r>
            <a:r>
              <a:rPr lang="en-US" sz="1400" b="0" u="none" kern="1200" baseline="0" dirty="0" err="1">
                <a:solidFill>
                  <a:schemeClr val="tx1"/>
                </a:solidFill>
                <a:latin typeface="Helvetica Neue"/>
                <a:ea typeface="Helvetica Neue"/>
                <a:cs typeface="Helvetica Neue"/>
                <a:sym typeface="Helvetica Neue"/>
              </a:rPr>
              <a:t>Zaccheus</a:t>
            </a:r>
            <a:r>
              <a:rPr lang="en-US" sz="1400" b="0" u="none" kern="1200" baseline="0" dirty="0">
                <a:solidFill>
                  <a:schemeClr val="tx1"/>
                </a:solidFill>
                <a:latin typeface="Helvetica Neue"/>
                <a:ea typeface="Helvetica Neue"/>
                <a:cs typeface="Helvetica Neue"/>
                <a:sym typeface="Helvetica Neue"/>
              </a:rPr>
              <a:t> would change his priorities around.</a:t>
            </a:r>
            <a:endParaRPr lang="en-US" sz="1400" dirty="0"/>
          </a:p>
        </p:txBody>
      </p:sp>
      <p:sp>
        <p:nvSpPr>
          <p:cNvPr id="4" name="Slide Number Placeholder 3"/>
          <p:cNvSpPr>
            <a:spLocks noGrp="1"/>
          </p:cNvSpPr>
          <p:nvPr>
            <p:ph type="sldNum" sz="quarter" idx="10"/>
          </p:nvPr>
        </p:nvSpPr>
        <p:spPr/>
        <p:txBody>
          <a:bodyPr/>
          <a:lstStyle/>
          <a:p>
            <a:fld id="{7242B042-2A5E-9541-A9B2-CFA5E2DC8F57}" type="slidenum">
              <a:rPr lang="en-US" smtClean="0"/>
              <a:t>20</a:t>
            </a:fld>
            <a:endParaRPr lang="en-US"/>
          </a:p>
        </p:txBody>
      </p:sp>
    </p:spTree>
    <p:extLst>
      <p:ext uri="{BB962C8B-B14F-4D97-AF65-F5344CB8AC3E}">
        <p14:creationId xmlns:p14="http://schemas.microsoft.com/office/powerpoint/2010/main" val="316551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BUILD</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That leads us to these 5 main questions we’re going to break down today that we think will help you curate a deeper bond with your students + lead your team to understand the why behind relational ministry</a:t>
            </a:r>
            <a:r>
              <a:rPr lang="mr-IN" sz="1200" u="none" kern="1200" baseline="0" dirty="0">
                <a:solidFill>
                  <a:schemeClr val="tx1"/>
                </a:solidFill>
                <a:latin typeface="Helvetica Neue"/>
                <a:ea typeface="Helvetica Neue"/>
                <a:cs typeface="Helvetica Neue"/>
                <a:sym typeface="Helvetica Neue"/>
              </a:rPr>
              <a:t>…</a:t>
            </a:r>
            <a:endParaRPr lang="en-US" sz="1200" u="none" kern="1200" baseline="0" dirty="0">
              <a:solidFill>
                <a:schemeClr val="tx1"/>
              </a:solidFill>
              <a:latin typeface="Helvetica Neue"/>
              <a:ea typeface="Helvetica Neue"/>
              <a:cs typeface="Helvetica Neue"/>
              <a:sym typeface="Helvetica Neue"/>
            </a:endParaRPr>
          </a:p>
          <a:p>
            <a:endParaRPr lang="en-US" sz="1200" u="none" kern="1200" baseline="0" dirty="0">
              <a:solidFill>
                <a:schemeClr val="tx1"/>
              </a:solidFill>
              <a:latin typeface="Helvetica Neue"/>
              <a:ea typeface="Helvetica Neue"/>
              <a:cs typeface="Helvetica Neue"/>
              <a:sym typeface="Helvetica Neue"/>
            </a:endParaRPr>
          </a:p>
          <a:p>
            <a:r>
              <a:rPr lang="en-US" sz="1200" b="1" u="none" kern="1200" baseline="0" dirty="0">
                <a:solidFill>
                  <a:schemeClr val="tx1"/>
                </a:solidFill>
                <a:latin typeface="Helvetica Neue"/>
                <a:ea typeface="Helvetica Neue"/>
                <a:cs typeface="Helvetica Neue"/>
                <a:sym typeface="Helvetica Neue"/>
              </a:rPr>
              <a:t>Do you know my name?</a:t>
            </a:r>
          </a:p>
          <a:p>
            <a:r>
              <a:rPr lang="en-US" sz="1200" b="1" u="none" kern="1200" baseline="0" dirty="0">
                <a:solidFill>
                  <a:schemeClr val="tx1"/>
                </a:solidFill>
                <a:latin typeface="Helvetica Neue"/>
                <a:ea typeface="Helvetica Neue"/>
                <a:cs typeface="Helvetica Neue"/>
                <a:sym typeface="Helvetica Neue"/>
              </a:rPr>
              <a:t>Do you know what matters to me?</a:t>
            </a:r>
          </a:p>
          <a:p>
            <a:r>
              <a:rPr lang="en-US" sz="1200" b="1" u="none" kern="1200" baseline="0" dirty="0">
                <a:solidFill>
                  <a:schemeClr val="tx1"/>
                </a:solidFill>
                <a:latin typeface="Helvetica Neue"/>
                <a:ea typeface="Helvetica Neue"/>
                <a:cs typeface="Helvetica Neue"/>
                <a:sym typeface="Helvetica Neue"/>
              </a:rPr>
              <a:t>Do you know where I live?</a:t>
            </a:r>
          </a:p>
          <a:p>
            <a:r>
              <a:rPr lang="en-US" sz="1200" b="1" u="none" kern="1200" baseline="0" dirty="0">
                <a:solidFill>
                  <a:schemeClr val="tx1"/>
                </a:solidFill>
                <a:latin typeface="Helvetica Neue"/>
                <a:ea typeface="Helvetica Neue"/>
                <a:cs typeface="Helvetica Neue"/>
                <a:sym typeface="Helvetica Neue"/>
              </a:rPr>
              <a:t>Do you know what I’ve done?</a:t>
            </a:r>
          </a:p>
          <a:p>
            <a:r>
              <a:rPr lang="en-US" sz="1200" b="1" u="none" kern="1200" baseline="0" dirty="0">
                <a:solidFill>
                  <a:schemeClr val="tx1"/>
                </a:solidFill>
                <a:latin typeface="Helvetica Neue"/>
                <a:ea typeface="Helvetica Neue"/>
                <a:cs typeface="Helvetica Neue"/>
                <a:sym typeface="Helvetica Neue"/>
              </a:rPr>
              <a:t>Do you know what I can do?</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21</a:t>
            </a:fld>
            <a:endParaRPr lang="en-US"/>
          </a:p>
        </p:txBody>
      </p:sp>
    </p:spTree>
    <p:extLst>
      <p:ext uri="{BB962C8B-B14F-4D97-AF65-F5344CB8AC3E}">
        <p14:creationId xmlns:p14="http://schemas.microsoft.com/office/powerpoint/2010/main" val="2548289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ppl on your team</a:t>
            </a:r>
          </a:p>
        </p:txBody>
      </p:sp>
      <p:sp>
        <p:nvSpPr>
          <p:cNvPr id="4" name="Slide Number Placeholder 3"/>
          <p:cNvSpPr>
            <a:spLocks noGrp="1"/>
          </p:cNvSpPr>
          <p:nvPr>
            <p:ph type="sldNum" sz="quarter" idx="10"/>
          </p:nvPr>
        </p:nvSpPr>
        <p:spPr/>
        <p:txBody>
          <a:bodyPr/>
          <a:lstStyle/>
          <a:p>
            <a:fld id="{7242B042-2A5E-9541-A9B2-CFA5E2DC8F57}" type="slidenum">
              <a:rPr lang="en-US" smtClean="0"/>
              <a:t>22</a:t>
            </a:fld>
            <a:endParaRPr lang="en-US"/>
          </a:p>
        </p:txBody>
      </p:sp>
    </p:spTree>
    <p:extLst>
      <p:ext uri="{BB962C8B-B14F-4D97-AF65-F5344CB8AC3E}">
        <p14:creationId xmlns:p14="http://schemas.microsoft.com/office/powerpoint/2010/main" val="2239028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a:t>
            </a:r>
          </a:p>
          <a:p>
            <a:endParaRPr lang="en-US" dirty="0"/>
          </a:p>
          <a:p>
            <a:r>
              <a:rPr lang="en-US" sz="2400" b="1" u="none" kern="1200" baseline="0" dirty="0">
                <a:solidFill>
                  <a:schemeClr val="tx1"/>
                </a:solidFill>
                <a:latin typeface="Helvetica Neue"/>
                <a:ea typeface="Helvetica Neue"/>
                <a:cs typeface="Helvetica Neue"/>
                <a:sym typeface="Helvetica Neue"/>
              </a:rPr>
              <a:t>Say their name out loud</a:t>
            </a:r>
            <a:r>
              <a:rPr lang="en-US" sz="2400" b="0" u="none" kern="1200" baseline="0" dirty="0">
                <a:solidFill>
                  <a:schemeClr val="tx1"/>
                </a:solidFill>
                <a:latin typeface="Helvetica Neue"/>
                <a:ea typeface="Helvetica Neue"/>
                <a:cs typeface="Helvetica Neue"/>
                <a:sym typeface="Helvetica Neue"/>
              </a:rPr>
              <a:t>. I’m a nickname girl, so I almost always come up with some sort of nickname for the everyone in my group. As long as they’re not general like “bud”, that’s great. But say their name out loud &amp; learn to pronounce it correctly. Gone are the days where everyone was Matt or Kim or Dave. We have some unique names in our groups &amp; learning to say them right matters.</a:t>
            </a:r>
          </a:p>
          <a:p>
            <a:r>
              <a:rPr lang="en-US" sz="2400" b="0" u="none" kern="1200" baseline="0" dirty="0">
                <a:solidFill>
                  <a:schemeClr val="tx1"/>
                </a:solidFill>
                <a:latin typeface="Helvetica Neue"/>
                <a:ea typeface="Helvetica Neue"/>
                <a:cs typeface="Helvetica Neue"/>
                <a:sym typeface="Helvetica Neue"/>
              </a:rPr>
              <a:t>Visualize their name with something that is connected. Just an old memory trick because calling them by name, especially after only meeting them once is HUGE.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kern="1200" baseline="0" dirty="0">
                <a:solidFill>
                  <a:schemeClr val="tx1"/>
                </a:solidFill>
                <a:latin typeface="Helvetica Neue"/>
                <a:ea typeface="Helvetica Neue"/>
                <a:cs typeface="Helvetica Neue"/>
                <a:sym typeface="Helvetica Neue"/>
              </a:rPr>
              <a:t>Discover their name’s story</a:t>
            </a:r>
            <a:r>
              <a:rPr lang="en-US" sz="2400" b="0" u="none" kern="1200" baseline="0" dirty="0">
                <a:solidFill>
                  <a:schemeClr val="tx1"/>
                </a:solidFill>
                <a:latin typeface="Helvetica Neue"/>
                <a:ea typeface="Helvetica Neue"/>
                <a:cs typeface="Helvetica Neue"/>
                <a:sym typeface="Helvetica Neue"/>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u="none" kern="1200" baseline="0" dirty="0">
                <a:solidFill>
                  <a:schemeClr val="tx1"/>
                </a:solidFill>
                <a:latin typeface="Helvetica Neue"/>
                <a:ea typeface="Helvetica Neue"/>
                <a:cs typeface="Helvetica Neue"/>
                <a:sym typeface="Helvetica Neue"/>
              </a:rPr>
              <a:t>Is there a reason behind their name? Were they named after someone?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u="none" kern="1200" baseline="0" dirty="0">
              <a:solidFill>
                <a:schemeClr val="tx1"/>
              </a:solidFill>
              <a:latin typeface="Helvetica Neue"/>
              <a:ea typeface="Helvetica Neue"/>
              <a:cs typeface="Helvetica Neue"/>
              <a:sym typeface="Helvetica Neue"/>
            </a:endParaRPr>
          </a:p>
          <a:p>
            <a:r>
              <a:rPr lang="en-US" sz="2400" b="1" kern="1200" dirty="0">
                <a:solidFill>
                  <a:schemeClr val="tx1"/>
                </a:solidFill>
                <a:effectLst/>
                <a:latin typeface="Helvetica Neue"/>
                <a:ea typeface="Helvetica Neue"/>
                <a:cs typeface="Helvetica Neue"/>
                <a:sym typeface="Helvetica Neue"/>
              </a:rPr>
              <a:t>Write their name</a:t>
            </a:r>
            <a:r>
              <a:rPr lang="en-US" sz="2400" b="1" kern="1200" baseline="0" dirty="0">
                <a:solidFill>
                  <a:schemeClr val="tx1"/>
                </a:solidFill>
                <a:effectLst/>
                <a:latin typeface="Helvetica Neue"/>
                <a:ea typeface="Helvetica Neue"/>
                <a:cs typeface="Helvetica Neue"/>
                <a:sym typeface="Helvetica Neue"/>
              </a:rPr>
              <a:t> down</a:t>
            </a:r>
          </a:p>
          <a:p>
            <a:r>
              <a:rPr lang="en-US" sz="2400" kern="1200" dirty="0">
                <a:solidFill>
                  <a:schemeClr val="tx1"/>
                </a:solidFill>
                <a:effectLst/>
                <a:latin typeface="Helvetica Neue"/>
                <a:ea typeface="Helvetica Neue"/>
                <a:cs typeface="Helvetica Neue"/>
                <a:sym typeface="Helvetica Neue"/>
              </a:rPr>
              <a:t>Have their name written somewhere you are often look at</a:t>
            </a:r>
          </a:p>
          <a:p>
            <a:r>
              <a:rPr lang="en-US" sz="2400" kern="1200" dirty="0">
                <a:solidFill>
                  <a:schemeClr val="tx1"/>
                </a:solidFill>
                <a:effectLst/>
                <a:latin typeface="Helvetica Neue"/>
                <a:ea typeface="Helvetica Neue"/>
                <a:cs typeface="Helvetica Neue"/>
                <a:sym typeface="Helvetica Neue"/>
              </a:rPr>
              <a:t>Your phone notes</a:t>
            </a:r>
          </a:p>
          <a:p>
            <a:endParaRPr lang="en-US" sz="2400" kern="1200" dirty="0">
              <a:solidFill>
                <a:schemeClr val="tx1"/>
              </a:solidFill>
              <a:effectLst/>
              <a:latin typeface="Helvetica Neue"/>
              <a:ea typeface="Helvetica Neue"/>
              <a:cs typeface="Helvetica Neue"/>
              <a:sym typeface="Helvetica Neue"/>
            </a:endParaRPr>
          </a:p>
          <a:p>
            <a:r>
              <a:rPr lang="en-US" sz="2400" b="1" kern="1200" dirty="0">
                <a:solidFill>
                  <a:schemeClr val="tx1"/>
                </a:solidFill>
                <a:effectLst/>
                <a:latin typeface="Helvetica Neue"/>
                <a:ea typeface="Helvetica Neue"/>
                <a:cs typeface="Helvetica Neue"/>
                <a:sym typeface="Helvetica Neue"/>
              </a:rPr>
              <a:t>Pray their name frequently</a:t>
            </a:r>
          </a:p>
          <a:p>
            <a:r>
              <a:rPr lang="en-US" sz="2400" kern="1200" dirty="0">
                <a:solidFill>
                  <a:schemeClr val="tx1"/>
                </a:solidFill>
                <a:effectLst/>
                <a:latin typeface="Helvetica Neue"/>
                <a:ea typeface="Helvetica Neue"/>
                <a:cs typeface="Helvetica Neue"/>
                <a:sym typeface="Helvetica Neue"/>
              </a:rPr>
              <a:t>Praying for someone by name doesn’t change how God sees them… </a:t>
            </a:r>
          </a:p>
          <a:p>
            <a:r>
              <a:rPr lang="en-US" sz="2400" kern="1200" dirty="0">
                <a:solidFill>
                  <a:schemeClr val="tx1"/>
                </a:solidFill>
                <a:effectLst/>
                <a:latin typeface="Helvetica Neue"/>
                <a:ea typeface="Helvetica Neue"/>
                <a:cs typeface="Helvetica Neue"/>
                <a:sym typeface="Helvetica Neue"/>
              </a:rPr>
              <a:t>will affect </a:t>
            </a:r>
            <a:r>
              <a:rPr lang="en-US" sz="2400" b="1" kern="1200" dirty="0">
                <a:solidFill>
                  <a:schemeClr val="tx1"/>
                </a:solidFill>
                <a:effectLst/>
                <a:latin typeface="Helvetica Neue"/>
                <a:ea typeface="Helvetica Neue"/>
                <a:cs typeface="Helvetica Neue"/>
                <a:sym typeface="Helvetica Neue"/>
              </a:rPr>
              <a:t>how you see that individual</a:t>
            </a:r>
            <a:r>
              <a:rPr lang="en-US" sz="2400" kern="1200" dirty="0">
                <a:solidFill>
                  <a:schemeClr val="tx1"/>
                </a:solidFill>
                <a:effectLst/>
                <a:latin typeface="Helvetica Neue"/>
                <a:ea typeface="Helvetica Neue"/>
                <a:cs typeface="Helvetica Neue"/>
                <a:sym typeface="Helvetica Neue"/>
              </a:rPr>
              <a:t>.</a:t>
            </a:r>
          </a:p>
          <a:p>
            <a:r>
              <a:rPr lang="en-US" sz="2400" kern="1200" dirty="0">
                <a:solidFill>
                  <a:schemeClr val="tx1"/>
                </a:solidFill>
                <a:effectLst/>
                <a:latin typeface="Helvetica Neue"/>
                <a:ea typeface="Helvetica Neue"/>
                <a:cs typeface="Helvetica Neue"/>
                <a:sym typeface="Helvetica Neue"/>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u="none" kern="1200" baseline="0" dirty="0">
                <a:solidFill>
                  <a:schemeClr val="tx1"/>
                </a:solidFill>
                <a:latin typeface="Helvetica Neue"/>
                <a:ea typeface="Helvetica Neue"/>
                <a:cs typeface="Helvetica Neue"/>
                <a:sym typeface="Helvetica Neue"/>
              </a:rPr>
              <a:t>Knowing someone’s name is a huge deal. It’s the easiest one of the bunch, but don’t underestimate it’s power.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u="none" kern="1200" baseline="0" dirty="0">
                <a:solidFill>
                  <a:schemeClr val="tx1"/>
                </a:solidFill>
                <a:latin typeface="Helvetica Neue"/>
                <a:ea typeface="Helvetica Neue"/>
                <a:cs typeface="Helvetica Neue"/>
                <a:sym typeface="Helvetica Neue"/>
              </a:rPr>
              <a:t>One of the absolute greatest things you can do for a student is learn their name quickly.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u="none" kern="1200" baseline="0" dirty="0">
                <a:solidFill>
                  <a:schemeClr val="tx1"/>
                </a:solidFill>
                <a:latin typeface="Helvetica Neue"/>
                <a:ea typeface="Helvetica Neue"/>
                <a:cs typeface="Helvetica Neue"/>
                <a:sym typeface="Helvetica Neue"/>
              </a:rPr>
              <a:t>it makes it personal!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u="none" kern="1200" baseline="0" dirty="0">
                <a:solidFill>
                  <a:schemeClr val="tx1"/>
                </a:solidFill>
                <a:latin typeface="Helvetica Neue"/>
                <a:ea typeface="Helvetica Neue"/>
                <a:cs typeface="Helvetica Neue"/>
                <a:sym typeface="Helvetica Neue"/>
              </a:rPr>
              <a:t>When they show up a 2nd time, even if it’s like 9 months later &amp; you call them by name…its a difference maker.</a:t>
            </a:r>
          </a:p>
          <a:p>
            <a:endParaRPr lang="en-US" sz="2400" kern="1200" dirty="0">
              <a:solidFill>
                <a:schemeClr val="tx1"/>
              </a:solidFill>
              <a:effectLst/>
              <a:latin typeface="Helvetica Neue"/>
              <a:ea typeface="Helvetica Neue"/>
              <a:cs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u="none" kern="1200" baseline="0" dirty="0">
              <a:solidFill>
                <a:schemeClr val="tx1"/>
              </a:solidFill>
              <a:latin typeface="Helvetica Neue"/>
              <a:ea typeface="Helvetica Neue"/>
              <a:cs typeface="Helvetica Neue"/>
              <a:sym typeface="Helvetica Neue"/>
            </a:endParaRPr>
          </a:p>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23</a:t>
            </a:fld>
            <a:endParaRPr lang="en-US"/>
          </a:p>
        </p:txBody>
      </p:sp>
    </p:spTree>
    <p:extLst>
      <p:ext uri="{BB962C8B-B14F-4D97-AF65-F5344CB8AC3E}">
        <p14:creationId xmlns:p14="http://schemas.microsoft.com/office/powerpoint/2010/main" val="392597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A lot of things matter to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 Minecraft really matters to some.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Grades really matter to some.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Making a team really matters to some.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Their family really matter to some.</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24</a:t>
            </a:fld>
            <a:endParaRPr lang="en-US"/>
          </a:p>
        </p:txBody>
      </p:sp>
    </p:spTree>
    <p:extLst>
      <p:ext uri="{BB962C8B-B14F-4D97-AF65-F5344CB8AC3E}">
        <p14:creationId xmlns:p14="http://schemas.microsoft.com/office/powerpoint/2010/main" val="175562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Helvetica Neue"/>
                <a:ea typeface="Helvetica Neue"/>
                <a:cs typeface="Helvetica Neue"/>
                <a:sym typeface="Helvetica Neue"/>
              </a:rPr>
              <a:t>We gravitate toward the interests of students who are similar to us.</a:t>
            </a:r>
          </a:p>
          <a:p>
            <a:r>
              <a:rPr lang="en-US" sz="1200" kern="1200" dirty="0">
                <a:solidFill>
                  <a:schemeClr val="tx1"/>
                </a:solidFill>
                <a:effectLst/>
                <a:latin typeface="Helvetica Neue"/>
                <a:ea typeface="Helvetica Neue"/>
                <a:cs typeface="Helvetica Neue"/>
                <a:sym typeface="Helvetica Neue"/>
              </a:rPr>
              <a:t> But remember, the way you demonstrate interest in a kid’s interests </a:t>
            </a:r>
          </a:p>
          <a:p>
            <a:r>
              <a:rPr lang="en-US" sz="1200" kern="1200" dirty="0">
                <a:solidFill>
                  <a:schemeClr val="tx1"/>
                </a:solidFill>
                <a:effectLst/>
                <a:latin typeface="Helvetica Neue"/>
                <a:ea typeface="Helvetica Neue"/>
                <a:cs typeface="Helvetica Neue"/>
                <a:sym typeface="Helvetica Neue"/>
              </a:rPr>
              <a:t>communicates something about that kid’s worth.</a:t>
            </a:r>
          </a:p>
          <a:p>
            <a:br>
              <a:rPr lang="en-US" sz="1200" kern="1200" dirty="0">
                <a:solidFill>
                  <a:schemeClr val="tx1"/>
                </a:solidFill>
                <a:effectLst/>
                <a:latin typeface="Helvetica Neue"/>
                <a:ea typeface="Helvetica Neue"/>
                <a:cs typeface="Helvetica Neue"/>
                <a:sym typeface="Helvetica Neue"/>
              </a:rPr>
            </a:br>
            <a:r>
              <a:rPr lang="en-US" sz="1200" kern="1200" dirty="0">
                <a:solidFill>
                  <a:schemeClr val="tx1"/>
                </a:solidFill>
                <a:effectLst/>
                <a:latin typeface="Helvetica Neue"/>
                <a:ea typeface="Helvetica Neue"/>
                <a:cs typeface="Helvetica Neue"/>
                <a:sym typeface="Helvetica Neue"/>
              </a:rPr>
              <a:t>Never marginalize the interests of kids who . . . </a:t>
            </a:r>
          </a:p>
          <a:p>
            <a:r>
              <a:rPr lang="en-US" sz="1200" kern="1200" dirty="0">
                <a:solidFill>
                  <a:schemeClr val="tx1"/>
                </a:solidFill>
                <a:effectLst/>
                <a:latin typeface="Helvetica Neue"/>
                <a:ea typeface="Helvetica Neue"/>
                <a:cs typeface="Helvetica Neue"/>
                <a:sym typeface="Helvetica Neue"/>
              </a:rPr>
              <a:t>don’t conform to social trends.</a:t>
            </a:r>
          </a:p>
          <a:p>
            <a:r>
              <a:rPr lang="en-US" sz="1200" kern="1200" dirty="0">
                <a:solidFill>
                  <a:schemeClr val="tx1"/>
                </a:solidFill>
                <a:effectLst/>
                <a:latin typeface="Helvetica Neue"/>
                <a:ea typeface="Helvetica Neue"/>
                <a:cs typeface="Helvetica Neue"/>
                <a:sym typeface="Helvetica Neue"/>
              </a:rPr>
              <a:t>don’t fit gender stereotypes.</a:t>
            </a:r>
          </a:p>
          <a:p>
            <a:r>
              <a:rPr lang="en-US" sz="1200" kern="1200" dirty="0">
                <a:solidFill>
                  <a:schemeClr val="tx1"/>
                </a:solidFill>
                <a:effectLst/>
                <a:latin typeface="Helvetica Neue"/>
                <a:ea typeface="Helvetica Neue"/>
                <a:cs typeface="Helvetica Neue"/>
                <a:sym typeface="Helvetica Neue"/>
              </a:rPr>
              <a:t>don’t assimilate to the dominant culture of their community.</a:t>
            </a:r>
          </a:p>
          <a:p>
            <a:br>
              <a:rPr lang="en-US" sz="1200" kern="1200" dirty="0">
                <a:solidFill>
                  <a:schemeClr val="tx1"/>
                </a:solidFill>
                <a:effectLst/>
                <a:latin typeface="Helvetica Neue"/>
                <a:ea typeface="Helvetica Neue"/>
                <a:cs typeface="Helvetica Neue"/>
                <a:sym typeface="Helvetica Neue"/>
              </a:rPr>
            </a:br>
            <a:r>
              <a:rPr lang="en-US" sz="1200" kern="1200" dirty="0">
                <a:solidFill>
                  <a:schemeClr val="tx1"/>
                </a:solidFill>
                <a:effectLst/>
                <a:latin typeface="Helvetica Neue"/>
                <a:ea typeface="Helvetica Neue"/>
                <a:cs typeface="Helvetica Neue"/>
                <a:sym typeface="Helvetica Neue"/>
              </a:rPr>
              <a:t>When you try to redirect their interests to something that makes you or others more comfortable you send the wrong message.</a:t>
            </a:r>
          </a:p>
          <a:p>
            <a:r>
              <a:rPr lang="en-US" sz="1200" kern="1200" dirty="0">
                <a:solidFill>
                  <a:schemeClr val="tx1"/>
                </a:solidFill>
                <a:effectLst/>
                <a:latin typeface="Helvetica Neue"/>
                <a:ea typeface="Helvetica Neue"/>
                <a:cs typeface="Helvetica Neue"/>
                <a:sym typeface="Helvetica Neue"/>
              </a:rPr>
              <a:t> Instead of saying, “You are interesting, valuable, and likeable,” </a:t>
            </a:r>
          </a:p>
          <a:p>
            <a:r>
              <a:rPr lang="en-US" sz="1200" kern="1200" dirty="0">
                <a:solidFill>
                  <a:schemeClr val="tx1"/>
                </a:solidFill>
                <a:effectLst/>
                <a:latin typeface="Helvetica Neue"/>
                <a:ea typeface="Helvetica Neue"/>
                <a:cs typeface="Helvetica Neue"/>
                <a:sym typeface="Helvetica Neue"/>
              </a:rPr>
              <a:t>you instead communicate, “You make us uncomfortable. If you want to belong, you need to change yourself first.”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25</a:t>
            </a:fld>
            <a:endParaRPr lang="en-US"/>
          </a:p>
        </p:txBody>
      </p:sp>
    </p:spTree>
    <p:extLst>
      <p:ext uri="{BB962C8B-B14F-4D97-AF65-F5344CB8AC3E}">
        <p14:creationId xmlns:p14="http://schemas.microsoft.com/office/powerpoint/2010/main" val="1992829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Helvetica Neue"/>
                <a:ea typeface="Helvetica Neue"/>
                <a:cs typeface="Helvetica Neue"/>
                <a:sym typeface="Helvetica Neue"/>
              </a:rPr>
              <a:t>BUILD</a:t>
            </a:r>
          </a:p>
          <a:p>
            <a:r>
              <a:rPr lang="en-US" sz="1200" b="1" kern="1200" dirty="0">
                <a:solidFill>
                  <a:schemeClr val="tx1"/>
                </a:solidFill>
                <a:effectLst/>
                <a:latin typeface="Helvetica Neue"/>
                <a:ea typeface="Helvetica Neue"/>
                <a:cs typeface="Helvetica Neue"/>
                <a:sym typeface="Helvetica Neue"/>
              </a:rPr>
              <a:t>Pay attention to the clues:</a:t>
            </a:r>
          </a:p>
          <a:p>
            <a:pPr lvl="0"/>
            <a:r>
              <a:rPr lang="en-US" sz="1200" kern="1200" dirty="0">
                <a:solidFill>
                  <a:schemeClr val="tx1"/>
                </a:solidFill>
                <a:effectLst/>
                <a:latin typeface="Helvetica Neue"/>
                <a:ea typeface="Helvetica Neue"/>
                <a:cs typeface="Helvetica Neue"/>
                <a:sym typeface="Helvetica Neue"/>
              </a:rPr>
              <a:t>drop clues about what really matters to them. </a:t>
            </a:r>
          </a:p>
          <a:p>
            <a:pPr lvl="0"/>
            <a:r>
              <a:rPr lang="en-US" sz="1200" kern="1200" dirty="0">
                <a:solidFill>
                  <a:schemeClr val="tx1"/>
                </a:solidFill>
                <a:effectLst/>
                <a:latin typeface="Helvetica Neue"/>
                <a:ea typeface="Helvetica Neue"/>
                <a:cs typeface="Helvetica Neue"/>
                <a:sym typeface="Helvetica Neue"/>
              </a:rPr>
              <a:t>if you aren’t paying attention, the clues are easy to miss. </a:t>
            </a:r>
          </a:p>
          <a:p>
            <a:pPr lvl="0"/>
            <a:r>
              <a:rPr lang="en-US" sz="1200" kern="1200" dirty="0">
                <a:solidFill>
                  <a:schemeClr val="tx1"/>
                </a:solidFill>
                <a:effectLst/>
                <a:latin typeface="Helvetica Neue"/>
                <a:ea typeface="Helvetica Neue"/>
                <a:cs typeface="Helvetica Neue"/>
                <a:sym typeface="Helvetica Neue"/>
              </a:rPr>
              <a:t>Listen more than you talk. </a:t>
            </a:r>
          </a:p>
          <a:p>
            <a:pPr lvl="0"/>
            <a:r>
              <a:rPr lang="en-US" sz="1200" kern="1200" dirty="0">
                <a:solidFill>
                  <a:schemeClr val="tx1"/>
                </a:solidFill>
                <a:effectLst/>
                <a:latin typeface="Helvetica Neue"/>
                <a:ea typeface="Helvetica Neue"/>
                <a:cs typeface="Helvetica Neue"/>
                <a:sym typeface="Helvetica Neue"/>
              </a:rPr>
              <a:t>music they want to play have them build out the coming to camp playlist</a:t>
            </a:r>
          </a:p>
          <a:p>
            <a:pPr lvl="0"/>
            <a:r>
              <a:rPr lang="en-US" sz="1200" kern="1200" dirty="0">
                <a:solidFill>
                  <a:schemeClr val="tx1"/>
                </a:solidFill>
                <a:effectLst/>
                <a:latin typeface="Helvetica Neue"/>
                <a:ea typeface="Helvetica Neue"/>
                <a:cs typeface="Helvetica Neue"/>
                <a:sym typeface="Helvetica Neue"/>
              </a:rPr>
              <a:t>who they talk about following on social media. </a:t>
            </a:r>
          </a:p>
          <a:p>
            <a:pPr lvl="0"/>
            <a:r>
              <a:rPr lang="en-US" sz="1200" kern="1200" dirty="0">
                <a:solidFill>
                  <a:schemeClr val="tx1"/>
                </a:solidFill>
                <a:effectLst/>
                <a:latin typeface="Helvetica Neue"/>
                <a:ea typeface="Helvetica Neue"/>
                <a:cs typeface="Helvetica Neue"/>
                <a:sym typeface="Helvetica Neue"/>
              </a:rPr>
              <a:t>Who is their favorite influencer/</a:t>
            </a:r>
            <a:r>
              <a:rPr lang="en-US" sz="1200" kern="1200" dirty="0" err="1">
                <a:solidFill>
                  <a:schemeClr val="tx1"/>
                </a:solidFill>
                <a:effectLst/>
                <a:latin typeface="Helvetica Neue"/>
                <a:ea typeface="Helvetica Neue"/>
                <a:cs typeface="Helvetica Neue"/>
                <a:sym typeface="Helvetica Neue"/>
              </a:rPr>
              <a:t>youtube</a:t>
            </a:r>
            <a:r>
              <a:rPr lang="en-US" sz="1200" kern="1200" dirty="0">
                <a:solidFill>
                  <a:schemeClr val="tx1"/>
                </a:solidFill>
                <a:effectLst/>
                <a:latin typeface="Helvetica Neue"/>
                <a:ea typeface="Helvetica Neue"/>
                <a:cs typeface="Helvetica Neue"/>
                <a:sym typeface="Helvetica Neue"/>
              </a:rPr>
              <a:t> show</a:t>
            </a:r>
          </a:p>
          <a:p>
            <a:pPr lvl="0"/>
            <a:r>
              <a:rPr lang="en-US" sz="1200" kern="1200" dirty="0">
                <a:solidFill>
                  <a:schemeClr val="tx1"/>
                </a:solidFill>
                <a:effectLst/>
                <a:latin typeface="Helvetica Neue"/>
                <a:ea typeface="Helvetica Neue"/>
                <a:cs typeface="Helvetica Neue"/>
                <a:sym typeface="Helvetica Neue"/>
              </a:rPr>
              <a:t>body language when they walk into a room.</a:t>
            </a:r>
          </a:p>
          <a:p>
            <a:r>
              <a:rPr lang="en-US" sz="1200" u="none" kern="1200" baseline="0" dirty="0">
                <a:solidFill>
                  <a:schemeClr val="tx1"/>
                </a:solidFill>
                <a:latin typeface="Helvetica Neue"/>
                <a:ea typeface="Helvetica Neue"/>
                <a:cs typeface="Helvetica Neue"/>
                <a:sym typeface="Helvetica Neue"/>
              </a:rPr>
              <a:t>Maybe the way their eyes look when you ask a questions…</a:t>
            </a:r>
          </a:p>
          <a:p>
            <a:r>
              <a:rPr lang="en-US" sz="1200" u="none" kern="1200" baseline="0" dirty="0">
                <a:solidFill>
                  <a:schemeClr val="tx1"/>
                </a:solidFill>
                <a:latin typeface="Helvetica Neue"/>
                <a:ea typeface="Helvetica Neue"/>
                <a:cs typeface="Helvetica Neue"/>
                <a:sym typeface="Helvetica Neue"/>
              </a:rPr>
              <a:t>Maybe the way their voice trails off when they answer a questions…</a:t>
            </a:r>
          </a:p>
          <a:p>
            <a:r>
              <a:rPr lang="en-US" sz="1200" u="none" kern="1200" baseline="0" dirty="0">
                <a:solidFill>
                  <a:schemeClr val="tx1"/>
                </a:solidFill>
                <a:latin typeface="Helvetica Neue"/>
                <a:ea typeface="Helvetica Neue"/>
                <a:cs typeface="Helvetica Neue"/>
                <a:sym typeface="Helvetica Neue"/>
              </a:rPr>
              <a:t>Maybe the one who hangs back when they don’t normally hang back</a:t>
            </a:r>
          </a:p>
          <a:p>
            <a:endParaRPr lang="en-US" sz="1200" u="none" kern="1200" baseline="0" dirty="0">
              <a:solidFill>
                <a:schemeClr val="tx1"/>
              </a:solidFill>
              <a:latin typeface="Helvetica Neue"/>
              <a:ea typeface="Helvetica Neue"/>
              <a:cs typeface="Helvetica Neue"/>
              <a:sym typeface="Helvetica Neue"/>
            </a:endParaRPr>
          </a:p>
          <a:p>
            <a:r>
              <a:rPr lang="en-US" sz="1200" b="1" u="none" kern="1200" baseline="0" dirty="0">
                <a:solidFill>
                  <a:schemeClr val="tx1"/>
                </a:solidFill>
                <a:latin typeface="Helvetica Neue"/>
                <a:ea typeface="Helvetica Neue"/>
                <a:cs typeface="Helvetica Neue"/>
                <a:sym typeface="Helvetica Neue"/>
              </a:rPr>
              <a:t>Ask clarifying questions</a:t>
            </a:r>
          </a:p>
          <a:p>
            <a:r>
              <a:rPr lang="en-US" sz="1200" u="none" kern="1200" baseline="0" dirty="0">
                <a:solidFill>
                  <a:schemeClr val="tx1"/>
                </a:solidFill>
                <a:latin typeface="Helvetica Neue"/>
                <a:ea typeface="Helvetica Neue"/>
                <a:cs typeface="Helvetica Neue"/>
                <a:sym typeface="Helvetica Neue"/>
              </a:rPr>
              <a:t>There’s this great story about the kid who asks his mom “what is sex?”. </a:t>
            </a:r>
          </a:p>
          <a:p>
            <a:r>
              <a:rPr lang="en-US" sz="1200" u="none" kern="1200" baseline="0" dirty="0">
                <a:solidFill>
                  <a:schemeClr val="tx1"/>
                </a:solidFill>
                <a:latin typeface="Helvetica Neue"/>
                <a:ea typeface="Helvetica Neue"/>
                <a:cs typeface="Helvetica Neue"/>
                <a:sym typeface="Helvetica Neue"/>
              </a:rPr>
              <a:t>The mom immediately breaks out into cold sweats &amp; stumbles through some thoughts.</a:t>
            </a:r>
          </a:p>
          <a:p>
            <a:r>
              <a:rPr lang="en-US" sz="1200" u="none" kern="1200" baseline="0" dirty="0">
                <a:solidFill>
                  <a:schemeClr val="tx1"/>
                </a:solidFill>
                <a:latin typeface="Helvetica Neue"/>
                <a:ea typeface="Helvetica Neue"/>
                <a:cs typeface="Helvetica Neue"/>
                <a:sym typeface="Helvetica Neue"/>
              </a:rPr>
              <a:t> About an uncomfortable 30 minutes later the kid says, “yeah, I think I get it, but do I circle M or F?”</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So, when they ask a question that you can’t track…have them ask it in a different way? </a:t>
            </a:r>
          </a:p>
          <a:p>
            <a:r>
              <a:rPr lang="en-US" sz="1200" u="none" kern="1200" baseline="0" dirty="0">
                <a:solidFill>
                  <a:schemeClr val="tx1"/>
                </a:solidFill>
                <a:latin typeface="Helvetica Neue"/>
                <a:ea typeface="Helvetica Neue"/>
                <a:cs typeface="Helvetica Neue"/>
                <a:sym typeface="Helvetica Neue"/>
              </a:rPr>
              <a:t>Ask them what the word they just used means to them…</a:t>
            </a:r>
          </a:p>
          <a:p>
            <a:r>
              <a:rPr lang="en-US" sz="1200" u="none" kern="1200" baseline="0" dirty="0">
                <a:solidFill>
                  <a:schemeClr val="tx1"/>
                </a:solidFill>
                <a:latin typeface="Helvetica Neue"/>
                <a:ea typeface="Helvetica Neue"/>
                <a:cs typeface="Helvetica Neue"/>
                <a:sym typeface="Helvetica Neue"/>
              </a:rPr>
              <a:t>ask if they can give examples of what they’re talking about without using that as an opportunity to gossip about someone.</a:t>
            </a:r>
          </a:p>
          <a:p>
            <a:endParaRPr lang="en-US" sz="1200" u="none" kern="1200" baseline="0" dirty="0">
              <a:solidFill>
                <a:schemeClr val="tx1"/>
              </a:solidFill>
              <a:latin typeface="Helvetica Neue"/>
              <a:ea typeface="Helvetica Neue"/>
              <a:cs typeface="Helvetica Neue"/>
              <a:sym typeface="Helvetica Neue"/>
            </a:endParaRPr>
          </a:p>
          <a:p>
            <a:r>
              <a:rPr lang="en-US" sz="1200" b="1" kern="1200" dirty="0">
                <a:solidFill>
                  <a:schemeClr val="tx1"/>
                </a:solidFill>
                <a:effectLst/>
                <a:latin typeface="Helvetica Neue"/>
                <a:ea typeface="Helvetica Neue"/>
                <a:cs typeface="Helvetica Neue"/>
                <a:sym typeface="Helvetica Neue"/>
              </a:rPr>
              <a:t>Consider a student’s perspective</a:t>
            </a:r>
            <a:endParaRPr lang="en-US" sz="120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 So easy for us to write off a kid’s issue because it doesn’t matter…</a:t>
            </a:r>
          </a:p>
          <a:p>
            <a:r>
              <a:rPr lang="en-US" sz="1200" kern="1200" dirty="0">
                <a:solidFill>
                  <a:schemeClr val="tx1"/>
                </a:solidFill>
                <a:effectLst/>
                <a:latin typeface="Helvetica Neue"/>
                <a:ea typeface="Helvetica Neue"/>
                <a:cs typeface="Helvetica Neue"/>
                <a:sym typeface="Helvetica Neue"/>
              </a:rPr>
              <a:t> </a:t>
            </a:r>
            <a:r>
              <a:rPr lang="en-US" sz="1200" u="none" kern="1200" dirty="0">
                <a:solidFill>
                  <a:schemeClr val="tx1"/>
                </a:solidFill>
                <a:effectLst/>
                <a:latin typeface="Helvetica Neue"/>
                <a:ea typeface="Helvetica Neue"/>
                <a:cs typeface="Helvetica Neue"/>
                <a:sym typeface="Helvetica Neue"/>
              </a:rPr>
              <a:t>It’s been a long time since you were a middle or high schooler. </a:t>
            </a:r>
          </a:p>
          <a:p>
            <a:r>
              <a:rPr lang="en-US" sz="1200" u="none" kern="1200" dirty="0">
                <a:solidFill>
                  <a:schemeClr val="tx1"/>
                </a:solidFill>
                <a:effectLst/>
                <a:latin typeface="Helvetica Neue"/>
                <a:ea typeface="Helvetica Neue"/>
                <a:cs typeface="Helvetica Neue"/>
                <a:sym typeface="Helvetica Neue"/>
              </a:rPr>
              <a:t>You may have forgotten what it’s like to </a:t>
            </a:r>
          </a:p>
          <a:p>
            <a:pPr lvl="0"/>
            <a:r>
              <a:rPr lang="en-US" sz="1200" u="none" kern="1200" dirty="0">
                <a:solidFill>
                  <a:schemeClr val="tx1"/>
                </a:solidFill>
                <a:effectLst/>
                <a:latin typeface="Helvetica Neue"/>
                <a:ea typeface="Helvetica Neue"/>
                <a:cs typeface="Helvetica Neue"/>
                <a:sym typeface="Helvetica Neue"/>
              </a:rPr>
              <a:t>depend on someone else to make your schedule for the week, </a:t>
            </a:r>
          </a:p>
          <a:p>
            <a:pPr lvl="0"/>
            <a:r>
              <a:rPr lang="en-US" sz="1200" u="none" kern="1200" dirty="0">
                <a:solidFill>
                  <a:schemeClr val="tx1"/>
                </a:solidFill>
                <a:effectLst/>
                <a:latin typeface="Helvetica Neue"/>
                <a:ea typeface="Helvetica Neue"/>
                <a:cs typeface="Helvetica Neue"/>
                <a:sym typeface="Helvetica Neue"/>
              </a:rPr>
              <a:t>decide what you are eating for dinner, </a:t>
            </a:r>
          </a:p>
          <a:p>
            <a:pPr lvl="0"/>
            <a:r>
              <a:rPr lang="en-US" sz="1200" u="none" kern="1200" dirty="0">
                <a:solidFill>
                  <a:schemeClr val="tx1"/>
                </a:solidFill>
                <a:effectLst/>
                <a:latin typeface="Helvetica Neue"/>
                <a:ea typeface="Helvetica Neue"/>
                <a:cs typeface="Helvetica Neue"/>
                <a:sym typeface="Helvetica Neue"/>
              </a:rPr>
              <a:t>and drive you where you want to go. </a:t>
            </a:r>
          </a:p>
          <a:p>
            <a:r>
              <a:rPr lang="en-US" sz="1200" u="none" kern="1200" dirty="0">
                <a:solidFill>
                  <a:schemeClr val="tx1"/>
                </a:solidFill>
                <a:effectLst/>
                <a:latin typeface="Helvetica Neue"/>
                <a:ea typeface="Helvetica Neue"/>
                <a:cs typeface="Helvetica Neue"/>
                <a:sym typeface="Helvetica Neue"/>
              </a:rPr>
              <a:t>step back from your adult world and reimagine life from a different perspective.</a:t>
            </a:r>
          </a:p>
          <a:p>
            <a:endParaRPr lang="en-US" sz="1200" u="none" kern="1200" dirty="0">
              <a:solidFill>
                <a:schemeClr val="tx1"/>
              </a:solidFill>
              <a:effectLst/>
              <a:latin typeface="Helvetica Neue"/>
              <a:ea typeface="Helvetica Neue"/>
              <a:cs typeface="Helvetica Neue"/>
              <a:sym typeface="Helvetica Neue"/>
            </a:endParaRPr>
          </a:p>
          <a:p>
            <a:r>
              <a:rPr lang="en-US" sz="1200" b="1" kern="1200" dirty="0">
                <a:solidFill>
                  <a:schemeClr val="tx1"/>
                </a:solidFill>
                <a:effectLst/>
                <a:latin typeface="Helvetica Neue"/>
                <a:ea typeface="Helvetica Neue"/>
                <a:cs typeface="Helvetica Neue"/>
                <a:sym typeface="Helvetica Neue"/>
              </a:rPr>
              <a:t>Know who they know</a:t>
            </a:r>
          </a:p>
          <a:p>
            <a:r>
              <a:rPr lang="en-US" sz="1200" kern="1200" dirty="0">
                <a:solidFill>
                  <a:schemeClr val="tx1"/>
                </a:solidFill>
                <a:effectLst/>
                <a:latin typeface="Helvetica Neue"/>
                <a:ea typeface="Helvetica Neue"/>
                <a:cs typeface="Helvetica Neue"/>
                <a:sym typeface="Helvetica Neue"/>
              </a:rPr>
              <a:t> What friends do they talk about most? </a:t>
            </a:r>
          </a:p>
          <a:p>
            <a:pPr lvl="0"/>
            <a:r>
              <a:rPr lang="en-US" sz="1200" kern="1200" dirty="0">
                <a:solidFill>
                  <a:schemeClr val="tx1"/>
                </a:solidFill>
                <a:effectLst/>
                <a:latin typeface="Helvetica Neue"/>
                <a:ea typeface="Helvetica Neue"/>
                <a:cs typeface="Helvetica Neue"/>
                <a:sym typeface="Helvetica Neue"/>
              </a:rPr>
              <a:t>What friends have they stopped talking about? </a:t>
            </a:r>
          </a:p>
          <a:p>
            <a:pPr lvl="0"/>
            <a:r>
              <a:rPr lang="en-US" sz="1200" kern="1200" dirty="0">
                <a:solidFill>
                  <a:schemeClr val="tx1"/>
                </a:solidFill>
                <a:effectLst/>
                <a:latin typeface="Helvetica Neue"/>
                <a:ea typeface="Helvetica Neue"/>
                <a:cs typeface="Helvetica Neue"/>
                <a:sym typeface="Helvetica Neue"/>
              </a:rPr>
              <a:t>What coaches, mentors, teachers or family members come up casually in conversation? </a:t>
            </a:r>
          </a:p>
          <a:p>
            <a:r>
              <a:rPr lang="en-US" sz="1200" kern="1200" dirty="0">
                <a:solidFill>
                  <a:schemeClr val="tx1"/>
                </a:solidFill>
                <a:effectLst/>
                <a:latin typeface="Helvetica Neue"/>
                <a:ea typeface="Helvetica Neue"/>
                <a:cs typeface="Helvetica Neue"/>
                <a:sym typeface="Helvetica Neue"/>
              </a:rPr>
              <a:t>write down the names of the people a kid talks about most.</a:t>
            </a:r>
            <a:r>
              <a:rPr lang="en-US" sz="1200" dirty="0">
                <a:effectLst/>
              </a:rPr>
              <a:t> </a:t>
            </a:r>
            <a:endParaRPr lang="en-US" sz="1200" u="none" kern="1200" dirty="0">
              <a:solidFill>
                <a:schemeClr val="tx1"/>
              </a:solidFill>
              <a:effectLst/>
              <a:latin typeface="Helvetica Neue"/>
              <a:ea typeface="Helvetica Neue"/>
              <a:cs typeface="Helvetica Neue"/>
              <a:sym typeface="Helvetica Neue"/>
            </a:endParaRPr>
          </a:p>
          <a:p>
            <a:endParaRPr lang="en-US" sz="1200" u="none" kern="1200" baseline="0" dirty="0">
              <a:solidFill>
                <a:schemeClr val="tx1"/>
              </a:solidFill>
              <a:latin typeface="Helvetica Neue"/>
              <a:ea typeface="Helvetica Neue"/>
              <a:cs typeface="Helvetica Neue"/>
              <a:sym typeface="Helvetica Neue"/>
            </a:endParaRPr>
          </a:p>
          <a:p>
            <a:r>
              <a:rPr lang="en-US" sz="1200" b="1" kern="1200" dirty="0">
                <a:solidFill>
                  <a:schemeClr val="tx1"/>
                </a:solidFill>
                <a:effectLst/>
                <a:latin typeface="Helvetica Neue"/>
                <a:ea typeface="Helvetica Neue"/>
                <a:cs typeface="Helvetica Neue"/>
                <a:sym typeface="Helvetica Neue"/>
              </a:rPr>
              <a:t>Engage in what interests them</a:t>
            </a:r>
          </a:p>
          <a:p>
            <a:r>
              <a:rPr lang="en-US" sz="1200" kern="1200" dirty="0">
                <a:solidFill>
                  <a:schemeClr val="tx1"/>
                </a:solidFill>
                <a:effectLst/>
                <a:latin typeface="Helvetica Neue"/>
                <a:ea typeface="Helvetica Neue"/>
                <a:cs typeface="Helvetica Neue"/>
                <a:sym typeface="Helvetica Neue"/>
              </a:rPr>
              <a:t>Ask questions…let them teach you…</a:t>
            </a:r>
          </a:p>
          <a:p>
            <a:r>
              <a:rPr lang="en-US" sz="1200" u="none" kern="1200" baseline="0" dirty="0">
                <a:solidFill>
                  <a:schemeClr val="tx1"/>
                </a:solidFill>
                <a:latin typeface="Helvetica Neue"/>
                <a:ea typeface="Helvetica Neue"/>
                <a:cs typeface="Helvetica Neue"/>
                <a:sym typeface="Helvetica Neue"/>
              </a:rPr>
              <a:t>We need to pay attention to the subtle stuff. It’s how you let them know they are personal to you</a:t>
            </a:r>
            <a:endParaRPr lang="en-US" sz="1200" kern="1200" dirty="0">
              <a:solidFill>
                <a:schemeClr val="tx1"/>
              </a:solidFill>
              <a:effectLst/>
              <a:latin typeface="Helvetica Neue"/>
              <a:ea typeface="Helvetica Neue"/>
              <a:cs typeface="Helvetica Neue"/>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They’re not a project for you.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They’re not a job for you.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You’re not here because you’re getting paid to (most of you).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you get what I’m saying…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a:solidFill>
                  <a:schemeClr val="tx1"/>
                </a:solidFill>
                <a:latin typeface="Helvetica Neue"/>
                <a:ea typeface="Helvetica Neue"/>
                <a:cs typeface="Helvetica Neue"/>
                <a:sym typeface="Helvetica Neue"/>
              </a:rPr>
              <a:t>the more you make it personal with each of your students, the more open &amp; prepared they’ll be to get personal with you &amp; with God.</a:t>
            </a:r>
          </a:p>
          <a:p>
            <a:endParaRPr lang="en-US" sz="1200" u="none" kern="1200" baseline="0" dirty="0">
              <a:solidFill>
                <a:schemeClr val="tx1"/>
              </a:solidFill>
              <a:latin typeface="Helvetica Neue"/>
              <a:ea typeface="Helvetica Neue"/>
              <a:cs typeface="Helvetica Neue"/>
              <a:sym typeface="Helvetica Neue"/>
            </a:endParaRPr>
          </a:p>
          <a:p>
            <a:pPr lvl="0"/>
            <a:endParaRPr lang="en-US" sz="1200" kern="1200" dirty="0">
              <a:solidFill>
                <a:schemeClr val="tx1"/>
              </a:solidFill>
              <a:effectLst/>
              <a:latin typeface="Helvetica Neue"/>
              <a:ea typeface="Helvetica Neue"/>
              <a:cs typeface="Helvetica Neue"/>
              <a:sym typeface="Helvetica Neue"/>
            </a:endParaRPr>
          </a:p>
          <a:p>
            <a:pPr lvl="0"/>
            <a:endParaRPr lang="en-US" sz="1200" kern="1200" dirty="0">
              <a:solidFill>
                <a:schemeClr val="tx1"/>
              </a:solidFill>
              <a:effectLst/>
              <a:latin typeface="Helvetica Neue"/>
              <a:ea typeface="Helvetica Neue"/>
              <a:cs typeface="Helvetica Neue"/>
              <a:sym typeface="Helvetica Neue"/>
            </a:endParaRPr>
          </a:p>
          <a:p>
            <a:pPr lvl="0"/>
            <a:endParaRPr lang="en-US" sz="1200" kern="1200" dirty="0">
              <a:solidFill>
                <a:schemeClr val="tx1"/>
              </a:solidFill>
              <a:effectLst/>
              <a:latin typeface="Helvetica Neue"/>
              <a:ea typeface="Helvetica Neue"/>
              <a:cs typeface="Helvetica Neue"/>
              <a:sym typeface="Helvetica Neue"/>
            </a:endParaRP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26</a:t>
            </a:fld>
            <a:endParaRPr lang="en-US"/>
          </a:p>
        </p:txBody>
      </p:sp>
    </p:spTree>
    <p:extLst>
      <p:ext uri="{BB962C8B-B14F-4D97-AF65-F5344CB8AC3E}">
        <p14:creationId xmlns:p14="http://schemas.microsoft.com/office/powerpoint/2010/main" val="547007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27</a:t>
            </a:fld>
            <a:endParaRPr lang="en-US"/>
          </a:p>
        </p:txBody>
      </p:sp>
    </p:spTree>
    <p:extLst>
      <p:ext uri="{BB962C8B-B14F-4D97-AF65-F5344CB8AC3E}">
        <p14:creationId xmlns:p14="http://schemas.microsoft.com/office/powerpoint/2010/main" val="3727128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28</a:t>
            </a:fld>
            <a:endParaRPr lang="en-US"/>
          </a:p>
        </p:txBody>
      </p:sp>
    </p:spTree>
    <p:extLst>
      <p:ext uri="{BB962C8B-B14F-4D97-AF65-F5344CB8AC3E}">
        <p14:creationId xmlns:p14="http://schemas.microsoft.com/office/powerpoint/2010/main" val="2721092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a:t>
            </a:r>
          </a:p>
          <a:p>
            <a:r>
              <a:rPr lang="en-US" sz="1200" kern="1200" dirty="0">
                <a:solidFill>
                  <a:schemeClr val="tx1"/>
                </a:solidFill>
                <a:effectLst/>
                <a:latin typeface="Helvetica Neue"/>
                <a:ea typeface="Helvetica Neue"/>
                <a:cs typeface="Helvetica Neue"/>
                <a:sym typeface="Helvetica Neue"/>
              </a:rPr>
              <a:t>Take time to understand where your students live</a:t>
            </a:r>
            <a:endParaRPr lang="en-US" sz="1050" kern="1200" dirty="0">
              <a:solidFill>
                <a:schemeClr val="tx1"/>
              </a:solidFill>
              <a:effectLst/>
              <a:latin typeface="Helvetica Neue"/>
              <a:ea typeface="Helvetica Neue"/>
              <a:cs typeface="Helvetica Neue"/>
              <a:sym typeface="Helvetica Neue"/>
            </a:endParaRPr>
          </a:p>
          <a:p>
            <a:r>
              <a:rPr lang="en-US" sz="1200" b="1" kern="1200" dirty="0">
                <a:solidFill>
                  <a:schemeClr val="tx1"/>
                </a:solidFill>
                <a:effectLst/>
                <a:latin typeface="Helvetica Neue"/>
                <a:ea typeface="Helvetica Neue"/>
                <a:cs typeface="Helvetica Neue"/>
                <a:sym typeface="Helvetica Neue"/>
              </a:rPr>
              <a:t>Physically</a:t>
            </a:r>
            <a:endParaRPr lang="en-US" sz="1050" b="1"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Neighborhood</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School</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physical home environment</a:t>
            </a:r>
          </a:p>
          <a:p>
            <a:r>
              <a:rPr lang="en-US" sz="1200" kern="1200" dirty="0">
                <a:solidFill>
                  <a:schemeClr val="tx1"/>
                </a:solidFill>
                <a:effectLst/>
                <a:latin typeface="Helvetica Neue"/>
                <a:ea typeface="Helvetica Neue"/>
                <a:cs typeface="Helvetica Neue"/>
                <a:sym typeface="Helvetica Neue"/>
              </a:rPr>
              <a:t>spend time at their school</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in their community</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even in their house</a:t>
            </a:r>
          </a:p>
          <a:p>
            <a:endParaRPr lang="en-US" sz="1200" kern="1200" dirty="0">
              <a:solidFill>
                <a:schemeClr val="tx1"/>
              </a:solidFill>
              <a:effectLst/>
              <a:latin typeface="Helvetica Neue"/>
              <a:ea typeface="Helvetica Neue"/>
              <a:cs typeface="Helvetica Neue"/>
              <a:sym typeface="Helvetica Neue"/>
            </a:endParaRPr>
          </a:p>
          <a:p>
            <a:r>
              <a:rPr lang="en-US" sz="1200" b="1" u="none" kern="1200" baseline="0" dirty="0">
                <a:solidFill>
                  <a:schemeClr val="tx1"/>
                </a:solidFill>
                <a:latin typeface="Helvetica Neue"/>
                <a:ea typeface="Helvetica Neue"/>
                <a:cs typeface="Helvetica Neue"/>
                <a:sym typeface="Helvetica Neue"/>
              </a:rPr>
              <a:t>Socially</a:t>
            </a:r>
          </a:p>
          <a:p>
            <a:r>
              <a:rPr lang="en-US" sz="1200" u="none" kern="1200" baseline="0" dirty="0">
                <a:solidFill>
                  <a:schemeClr val="tx1"/>
                </a:solidFill>
                <a:latin typeface="Helvetica Neue"/>
                <a:ea typeface="Helvetica Neue"/>
                <a:cs typeface="Helvetica Neue"/>
                <a:sym typeface="Helvetica Neue"/>
              </a:rPr>
              <a:t>Who are they hanging out with? Who is paying attention to them? </a:t>
            </a:r>
          </a:p>
          <a:p>
            <a:r>
              <a:rPr lang="en-US" sz="1200" b="1" u="none" kern="1200" baseline="0" dirty="0">
                <a:solidFill>
                  <a:schemeClr val="tx1"/>
                </a:solidFill>
                <a:latin typeface="Helvetica Neue"/>
                <a:ea typeface="Helvetica Neue"/>
                <a:cs typeface="Helvetica Neue"/>
                <a:sym typeface="Helvetica Neue"/>
              </a:rPr>
              <a:t>“kids don’t choose their friends, they’re accepted</a:t>
            </a:r>
            <a:r>
              <a:rPr lang="en-US" sz="1200" u="none" kern="1200" baseline="0" dirty="0">
                <a:solidFill>
                  <a:schemeClr val="tx1"/>
                </a:solidFill>
                <a:latin typeface="Helvetica Neue"/>
                <a:ea typeface="Helvetica Neue"/>
                <a:cs typeface="Helvetica Neue"/>
                <a:sym typeface="Helvetica Neue"/>
              </a:rPr>
              <a:t>.” Whoever accepts them tends to be the ones they run with.</a:t>
            </a:r>
          </a:p>
          <a:p>
            <a:r>
              <a:rPr lang="en-US" sz="1200" kern="1200" dirty="0">
                <a:solidFill>
                  <a:schemeClr val="tx1"/>
                </a:solidFill>
                <a:effectLst/>
                <a:latin typeface="Helvetica Neue"/>
                <a:ea typeface="Helvetica Neue"/>
                <a:cs typeface="Helvetica Neue"/>
                <a:sym typeface="Helvetica Neue"/>
              </a:rPr>
              <a:t>teacher, coach, </a:t>
            </a:r>
          </a:p>
          <a:p>
            <a:r>
              <a:rPr lang="en-US" sz="1200" kern="1200" dirty="0">
                <a:solidFill>
                  <a:schemeClr val="tx1"/>
                </a:solidFill>
                <a:effectLst/>
                <a:latin typeface="Helvetica Neue"/>
                <a:ea typeface="Helvetica Neue"/>
                <a:cs typeface="Helvetica Neue"/>
                <a:sym typeface="Helvetica Neue"/>
              </a:rPr>
              <a:t>aunt/ uncle,</a:t>
            </a:r>
          </a:p>
          <a:p>
            <a:r>
              <a:rPr lang="en-US" sz="1200" kern="1200" dirty="0">
                <a:solidFill>
                  <a:schemeClr val="tx1"/>
                </a:solidFill>
                <a:effectLst/>
                <a:latin typeface="Helvetica Neue"/>
                <a:ea typeface="Helvetica Neue"/>
                <a:cs typeface="Helvetica Neue"/>
                <a:sym typeface="Helvetica Neue"/>
              </a:rPr>
              <a:t> friend’s parent</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significant adults </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primary caregiver</a:t>
            </a:r>
          </a:p>
          <a:p>
            <a:endParaRPr lang="en-US" sz="1200" kern="1200" dirty="0">
              <a:solidFill>
                <a:schemeClr val="tx1"/>
              </a:solidFill>
              <a:effectLst/>
              <a:latin typeface="Helvetica Neue"/>
              <a:ea typeface="Helvetica Neue"/>
              <a:cs typeface="Helvetica Neue"/>
              <a:sym typeface="Helvetica Neue"/>
            </a:endParaRPr>
          </a:p>
          <a:p>
            <a:r>
              <a:rPr lang="en-US" sz="1200" b="1" kern="1200" dirty="0">
                <a:solidFill>
                  <a:schemeClr val="tx1"/>
                </a:solidFill>
                <a:effectLst/>
                <a:latin typeface="Helvetica Neue"/>
                <a:ea typeface="Helvetica Neue"/>
                <a:cs typeface="Helvetica Neue"/>
                <a:sym typeface="Helvetica Neue"/>
              </a:rPr>
              <a:t>Culturally</a:t>
            </a:r>
            <a:endParaRPr lang="en-US" sz="1050" b="1" kern="1200" dirty="0">
              <a:solidFill>
                <a:schemeClr val="tx1"/>
              </a:solidFill>
              <a:effectLst/>
              <a:latin typeface="Helvetica Neue"/>
              <a:ea typeface="Helvetica Neue"/>
              <a:cs typeface="Helvetica Neue"/>
              <a:sym typeface="Helvetica Neue"/>
            </a:endParaRPr>
          </a:p>
          <a:p>
            <a:pPr lvl="1"/>
            <a:r>
              <a:rPr lang="en-US" sz="1200" kern="1200" dirty="0">
                <a:solidFill>
                  <a:schemeClr val="tx1"/>
                </a:solidFill>
                <a:effectLst/>
                <a:latin typeface="Helvetica Neue"/>
                <a:ea typeface="Helvetica Neue"/>
                <a:cs typeface="Helvetica Neue"/>
                <a:sym typeface="Helvetica Neue"/>
              </a:rPr>
              <a:t>don’t have to leave the USA to experience cultural differences. </a:t>
            </a:r>
            <a:endParaRPr lang="en-US" sz="1050" kern="1200" dirty="0">
              <a:solidFill>
                <a:schemeClr val="tx1"/>
              </a:solidFill>
              <a:effectLst/>
              <a:latin typeface="Helvetica Neue"/>
              <a:ea typeface="Helvetica Neue"/>
              <a:cs typeface="Helvetica Neue"/>
              <a:sym typeface="Helvetica Neue"/>
            </a:endParaRPr>
          </a:p>
          <a:p>
            <a:pPr lvl="1"/>
            <a:r>
              <a:rPr lang="en-US" sz="1200" kern="1200" dirty="0">
                <a:solidFill>
                  <a:schemeClr val="tx1"/>
                </a:solidFill>
                <a:effectLst/>
                <a:latin typeface="Helvetica Neue"/>
                <a:ea typeface="Helvetica Neue"/>
                <a:cs typeface="Helvetica Neue"/>
                <a:sym typeface="Helvetica Neue"/>
              </a:rPr>
              <a:t>Current neighborhood we have neighbors from every corner of the world </a:t>
            </a:r>
            <a:endParaRPr lang="en-US" sz="1050" kern="1200" dirty="0">
              <a:solidFill>
                <a:schemeClr val="tx1"/>
              </a:solidFill>
              <a:effectLst/>
              <a:latin typeface="Helvetica Neue"/>
              <a:ea typeface="Helvetica Neue"/>
              <a:cs typeface="Helvetica Neue"/>
              <a:sym typeface="Helvetica Neue"/>
            </a:endParaRPr>
          </a:p>
          <a:p>
            <a:pPr lvl="0"/>
            <a:r>
              <a:rPr lang="en-US" sz="1200" b="1" kern="1200" dirty="0">
                <a:solidFill>
                  <a:schemeClr val="tx1"/>
                </a:solidFill>
                <a:effectLst/>
                <a:latin typeface="Helvetica Neue"/>
                <a:ea typeface="Helvetica Neue"/>
                <a:cs typeface="Helvetica Neue"/>
                <a:sym typeface="Helvetica Neue"/>
              </a:rPr>
              <a:t>STORY:</a:t>
            </a:r>
            <a:endParaRPr lang="en-US" sz="1050" kern="1200" dirty="0">
              <a:solidFill>
                <a:schemeClr val="tx1"/>
              </a:solidFill>
              <a:effectLst/>
              <a:latin typeface="Helvetica Neue"/>
              <a:ea typeface="Helvetica Neue"/>
              <a:cs typeface="Helvetica Neue"/>
              <a:sym typeface="Helvetica Neue"/>
            </a:endParaRPr>
          </a:p>
          <a:p>
            <a:pPr lvl="1"/>
            <a:r>
              <a:rPr lang="en-US" sz="1200" kern="1200" dirty="0">
                <a:solidFill>
                  <a:schemeClr val="tx1"/>
                </a:solidFill>
                <a:effectLst/>
                <a:latin typeface="Helvetica Neue"/>
                <a:ea typeface="Helvetica Neue"/>
                <a:cs typeface="Helvetica Neue"/>
                <a:sym typeface="Helvetica Neue"/>
              </a:rPr>
              <a:t>Culture – students was Korean – JINYU</a:t>
            </a:r>
            <a:endParaRPr lang="en-US" sz="1050" kern="1200" dirty="0">
              <a:solidFill>
                <a:schemeClr val="tx1"/>
              </a:solidFill>
              <a:effectLst/>
              <a:latin typeface="Helvetica Neue"/>
              <a:ea typeface="Helvetica Neue"/>
              <a:cs typeface="Helvetica Neue"/>
              <a:sym typeface="Helvetica Neue"/>
            </a:endParaRPr>
          </a:p>
          <a:p>
            <a:pPr lvl="1"/>
            <a:r>
              <a:rPr lang="en-US" sz="1200" kern="1200" dirty="0">
                <a:solidFill>
                  <a:schemeClr val="tx1"/>
                </a:solidFill>
                <a:effectLst/>
                <a:latin typeface="Helvetica Neue"/>
                <a:ea typeface="Helvetica Neue"/>
                <a:cs typeface="Helvetica Neue"/>
                <a:sym typeface="Helvetica Neue"/>
              </a:rPr>
              <a:t>learned how to greet her in Korean. </a:t>
            </a:r>
            <a:endParaRPr lang="en-US" sz="1050" kern="1200" dirty="0">
              <a:solidFill>
                <a:schemeClr val="tx1"/>
              </a:solidFill>
              <a:effectLst/>
              <a:latin typeface="Helvetica Neue"/>
              <a:ea typeface="Helvetica Neue"/>
              <a:cs typeface="Helvetica Neue"/>
              <a:sym typeface="Helvetica Neue"/>
            </a:endParaRPr>
          </a:p>
          <a:p>
            <a:pPr lvl="1"/>
            <a:r>
              <a:rPr lang="en-US" sz="1200" kern="1200" dirty="0">
                <a:solidFill>
                  <a:schemeClr val="tx1"/>
                </a:solidFill>
                <a:effectLst/>
                <a:latin typeface="Helvetica Neue"/>
                <a:ea typeface="Helvetica Neue"/>
                <a:cs typeface="Helvetica Neue"/>
                <a:sym typeface="Helvetica Neue"/>
              </a:rPr>
              <a:t>Went to her family’s restaurant and tried kimchi and --- all kinds of things they would bring to the table. </a:t>
            </a:r>
            <a:endParaRPr lang="en-US" sz="105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The entire family would come by the table and ask how I was liking it and I would tell them how much I adored their daughter</a:t>
            </a:r>
            <a:r>
              <a:rPr lang="en-US" dirty="0">
                <a:effectLst/>
              </a:rPr>
              <a:t> </a:t>
            </a:r>
          </a:p>
          <a:p>
            <a:endParaRPr lang="en-US" sz="900" kern="1200" dirty="0">
              <a:solidFill>
                <a:schemeClr val="tx1"/>
              </a:solidFill>
              <a:effectLst/>
              <a:latin typeface="Helvetica Neue"/>
              <a:ea typeface="Helvetica Neue"/>
              <a:cs typeface="Helvetica Neue"/>
              <a:sym typeface="Helvetica Neue"/>
            </a:endParaRPr>
          </a:p>
          <a:p>
            <a:r>
              <a:rPr lang="en-US" sz="1400" b="1" kern="1200" dirty="0">
                <a:solidFill>
                  <a:schemeClr val="tx1"/>
                </a:solidFill>
                <a:effectLst/>
                <a:latin typeface="Helvetica Neue"/>
                <a:ea typeface="Helvetica Neue"/>
                <a:cs typeface="Helvetica Neue"/>
                <a:sym typeface="Helvetica Neue"/>
              </a:rPr>
              <a:t>Emotionally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Emotional intelligence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Our emotions are powerful &amp; they can often steer us in some wrong directions &amp; create some unhealthy patterns when we’re not aware of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Helvetica Neue"/>
                <a:ea typeface="Helvetica Neue"/>
                <a:cs typeface="Helvetica Neue"/>
                <a:sym typeface="Helvetica Neue"/>
              </a:rPr>
              <a:t>And when we’re in our teenage years, our emotions are really powerful &amp; are all over the place.</a:t>
            </a:r>
          </a:p>
          <a:p>
            <a:pPr lvl="0"/>
            <a:r>
              <a:rPr lang="en-US" sz="1200" kern="1200" dirty="0">
                <a:solidFill>
                  <a:schemeClr val="tx1"/>
                </a:solidFill>
                <a:effectLst/>
                <a:latin typeface="Helvetica Neue"/>
                <a:ea typeface="Helvetica Neue"/>
                <a:cs typeface="Helvetica Neue"/>
                <a:sym typeface="Helvetica Neue"/>
              </a:rPr>
              <a:t>pay attention to emotions that surround them on a daily basis.</a:t>
            </a:r>
          </a:p>
          <a:p>
            <a:pPr lvl="0"/>
            <a:r>
              <a:rPr lang="en-US" sz="1200" kern="1200" dirty="0">
                <a:solidFill>
                  <a:schemeClr val="tx1"/>
                </a:solidFill>
                <a:effectLst/>
                <a:latin typeface="Helvetica Neue"/>
                <a:ea typeface="Helvetica Neue"/>
                <a:cs typeface="Helvetica Neue"/>
                <a:sym typeface="Helvetica Neue"/>
              </a:rPr>
              <a:t>AND THERE ARE A LOT OF EMOTIONS</a:t>
            </a:r>
          </a:p>
          <a:p>
            <a:pPr lvl="0"/>
            <a:r>
              <a:rPr lang="en-US" sz="1200" kern="1200" dirty="0">
                <a:solidFill>
                  <a:schemeClr val="tx1"/>
                </a:solidFill>
                <a:effectLst/>
                <a:latin typeface="Helvetica Neue"/>
                <a:ea typeface="Helvetica Neue"/>
                <a:cs typeface="Helvetica Neue"/>
                <a:sym typeface="Helvetica Neue"/>
              </a:rPr>
              <a:t>Does a kid live in a loud home where adults fight, laugh, drink, or joke with each other openly? </a:t>
            </a:r>
          </a:p>
          <a:p>
            <a:pPr lvl="0"/>
            <a:r>
              <a:rPr lang="en-US" sz="1200" kern="1200" dirty="0">
                <a:solidFill>
                  <a:schemeClr val="tx1"/>
                </a:solidFill>
                <a:effectLst/>
                <a:latin typeface="Helvetica Neue"/>
                <a:ea typeface="Helvetica Neue"/>
                <a:cs typeface="Helvetica Neue"/>
                <a:sym typeface="Helvetica Neue"/>
              </a:rPr>
              <a:t>Does a kid live in a quiet home where adults seldom express anything openly? </a:t>
            </a:r>
          </a:p>
          <a:p>
            <a:pPr lvl="0"/>
            <a:r>
              <a:rPr lang="en-US" sz="1200" kern="1200" dirty="0">
                <a:solidFill>
                  <a:schemeClr val="tx1"/>
                </a:solidFill>
                <a:effectLst/>
                <a:latin typeface="Helvetica Neue"/>
                <a:ea typeface="Helvetica Neue"/>
                <a:cs typeface="Helvetica Neue"/>
                <a:sym typeface="Helvetica Neue"/>
              </a:rPr>
              <a:t>Are there things in a kid’s environment that evoke fear, stress, shame, pride, or anger?</a:t>
            </a:r>
          </a:p>
        </p:txBody>
      </p:sp>
      <p:sp>
        <p:nvSpPr>
          <p:cNvPr id="4" name="Slide Number Placeholder 3"/>
          <p:cNvSpPr>
            <a:spLocks noGrp="1"/>
          </p:cNvSpPr>
          <p:nvPr>
            <p:ph type="sldNum" sz="quarter" idx="10"/>
          </p:nvPr>
        </p:nvSpPr>
        <p:spPr/>
        <p:txBody>
          <a:bodyPr/>
          <a:lstStyle/>
          <a:p>
            <a:fld id="{7242B042-2A5E-9541-A9B2-CFA5E2DC8F57}" type="slidenum">
              <a:rPr lang="en-US" smtClean="0"/>
              <a:t>29</a:t>
            </a:fld>
            <a:endParaRPr lang="en-US"/>
          </a:p>
        </p:txBody>
      </p:sp>
    </p:spTree>
    <p:extLst>
      <p:ext uri="{BB962C8B-B14F-4D97-AF65-F5344CB8AC3E}">
        <p14:creationId xmlns:p14="http://schemas.microsoft.com/office/powerpoint/2010/main" val="25932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none" kern="1200" baseline="0" dirty="0">
                <a:solidFill>
                  <a:schemeClr val="tx1"/>
                </a:solidFill>
                <a:latin typeface="Helvetica Neue"/>
                <a:ea typeface="Helvetica Neue"/>
                <a:cs typeface="Helvetica Neue"/>
                <a:sym typeface="Helvetica Neue"/>
              </a:rPr>
              <a:t>Who in here had someone who made ministry personal for you</a:t>
            </a:r>
            <a:r>
              <a:rPr lang="en-US" sz="1200" b="0" u="none" kern="1200" baseline="0" dirty="0">
                <a:solidFill>
                  <a:schemeClr val="tx1"/>
                </a:solidFill>
                <a:latin typeface="Helvetica Neue"/>
                <a:ea typeface="Helvetica Neue"/>
                <a:cs typeface="Helvetica Neue"/>
                <a:sym typeface="Helvetica Neue"/>
              </a:rPr>
              <a:t>?</a:t>
            </a:r>
          </a:p>
          <a:p>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Reflecting on your teenage years, who had someone they could go to, besides parents, with a failure, doubt or tough question?</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0" dirty="0">
                <a:solidFill>
                  <a:schemeClr val="tx1"/>
                </a:solidFill>
                <a:latin typeface="Helvetica Neue"/>
                <a:ea typeface="Helvetica Neue"/>
                <a:cs typeface="Helvetica Neue"/>
                <a:sym typeface="Helvetica Neue"/>
              </a:rPr>
              <a:t>Mine </a:t>
            </a:r>
            <a:r>
              <a:rPr lang="en-US" sz="1200" b="0" u="none" kern="1200" baseline="0" dirty="0">
                <a:solidFill>
                  <a:schemeClr val="tx1"/>
                </a:solidFill>
                <a:latin typeface="Helvetica Neue"/>
                <a:ea typeface="Helvetica Neue"/>
                <a:cs typeface="Helvetica Neue"/>
                <a:sym typeface="Helvetica Neue"/>
              </a:rPr>
              <a:t>was a woman named Kay Williams. She knew me, knew all the things about me and told me that God had a plan for me and encouraged me to change careers</a:t>
            </a:r>
          </a:p>
          <a:p>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What about you? Who were they &amp; how did they make it personal for you?</a:t>
            </a:r>
          </a:p>
          <a:p>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****give time for ppl to stand and share give books to those who do???</a:t>
            </a:r>
          </a:p>
          <a:p>
            <a:endParaRPr lang="en-US" sz="1200" b="0" u="none" kern="1200" baseline="0" dirty="0">
              <a:solidFill>
                <a:schemeClr val="tx1"/>
              </a:solidFill>
              <a:latin typeface="Helvetica Neue"/>
              <a:ea typeface="Helvetica Neue"/>
              <a:cs typeface="Helvetica Neue"/>
              <a:sym typeface="Helvetica Neue"/>
            </a:endParaRP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3</a:t>
            </a:fld>
            <a:endParaRPr lang="en-US"/>
          </a:p>
        </p:txBody>
      </p:sp>
    </p:spTree>
    <p:extLst>
      <p:ext uri="{BB962C8B-B14F-4D97-AF65-F5344CB8AC3E}">
        <p14:creationId xmlns:p14="http://schemas.microsoft.com/office/powerpoint/2010/main" val="506772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Helvetica Neue"/>
                <a:ea typeface="Helvetica Neue"/>
                <a:cs typeface="Helvetica Neue"/>
                <a:sym typeface="Helvetica Neue"/>
              </a:rPr>
              <a:t>When you enter a student’s or child’s world we need to</a:t>
            </a:r>
            <a:r>
              <a:rPr lang="mr-IN" sz="1200" kern="1200" dirty="0">
                <a:solidFill>
                  <a:schemeClr val="tx1"/>
                </a:solidFill>
                <a:effectLst/>
                <a:latin typeface="Helvetica Neue"/>
                <a:ea typeface="Helvetica Neue"/>
                <a:cs typeface="Helvetica Neue"/>
                <a:sym typeface="Helvetica Neue"/>
              </a:rPr>
              <a:t>…</a:t>
            </a:r>
            <a:r>
              <a:rPr lang="en-US" sz="1200" kern="1200" dirty="0">
                <a:solidFill>
                  <a:schemeClr val="tx1"/>
                </a:solidFill>
                <a:effectLst/>
                <a:latin typeface="Helvetica Neue"/>
                <a:ea typeface="Helvetica Neue"/>
                <a:cs typeface="Helvetica Neue"/>
                <a:sym typeface="Helvetica Neue"/>
              </a:rPr>
              <a:t>.</a:t>
            </a:r>
          </a:p>
          <a:p>
            <a:r>
              <a:rPr lang="en-US" sz="1200" kern="1200" dirty="0">
                <a:solidFill>
                  <a:schemeClr val="tx1"/>
                </a:solidFill>
                <a:effectLst/>
                <a:latin typeface="Helvetica Neue"/>
                <a:ea typeface="Helvetica Neue"/>
                <a:cs typeface="Helvetica Neue"/>
                <a:sym typeface="Helvetica Neue"/>
              </a:rPr>
              <a:t> </a:t>
            </a:r>
          </a:p>
          <a:p>
            <a:r>
              <a:rPr lang="en-US" sz="1200" b="1" kern="1200" dirty="0">
                <a:solidFill>
                  <a:schemeClr val="tx1"/>
                </a:solidFill>
                <a:effectLst/>
                <a:latin typeface="Helvetica Neue"/>
                <a:ea typeface="Helvetica Neue"/>
                <a:cs typeface="Helvetica Neue"/>
                <a:sym typeface="Helvetica Neue"/>
              </a:rPr>
              <a:t>Respect their personality</a:t>
            </a:r>
          </a:p>
          <a:p>
            <a:pPr lvl="0"/>
            <a:endParaRPr lang="en-US" sz="1200" kern="1200" dirty="0">
              <a:solidFill>
                <a:schemeClr val="tx1"/>
              </a:solidFill>
              <a:effectLst/>
              <a:latin typeface="Helvetica Neue"/>
              <a:ea typeface="Helvetica Neue"/>
              <a:cs typeface="Helvetica Neue"/>
              <a:sym typeface="Helvetica Neue"/>
            </a:endParaRPr>
          </a:p>
          <a:p>
            <a:pPr lvl="0"/>
            <a:r>
              <a:rPr lang="en-US" sz="1200" kern="1200" dirty="0">
                <a:solidFill>
                  <a:schemeClr val="tx1"/>
                </a:solidFill>
                <a:effectLst/>
                <a:latin typeface="Helvetica Neue"/>
                <a:ea typeface="Helvetica Neue"/>
                <a:cs typeface="Helvetica Neue"/>
                <a:sym typeface="Helvetica Neue"/>
              </a:rPr>
              <a:t>Everyone is unique. </a:t>
            </a:r>
          </a:p>
          <a:p>
            <a:pPr lvl="0"/>
            <a:r>
              <a:rPr lang="en-US" sz="1200" kern="1200" dirty="0">
                <a:solidFill>
                  <a:schemeClr val="tx1"/>
                </a:solidFill>
                <a:effectLst/>
                <a:latin typeface="Helvetica Neue"/>
                <a:ea typeface="Helvetica Neue"/>
                <a:cs typeface="Helvetica Neue"/>
                <a:sym typeface="Helvetica Neue"/>
              </a:rPr>
              <a:t>Introverted-- extroverted. </a:t>
            </a:r>
          </a:p>
          <a:p>
            <a:pPr lvl="0"/>
            <a:r>
              <a:rPr lang="en-US" sz="1200" kern="1200" dirty="0">
                <a:solidFill>
                  <a:schemeClr val="tx1"/>
                </a:solidFill>
                <a:effectLst/>
                <a:latin typeface="Helvetica Neue"/>
                <a:ea typeface="Helvetica Neue"/>
                <a:cs typeface="Helvetica Neue"/>
                <a:sym typeface="Helvetica Neue"/>
              </a:rPr>
              <a:t>One student may want to have a conversation with you the entire time and not realize that anybody else around them wants to talk to you.</a:t>
            </a:r>
          </a:p>
          <a:p>
            <a:pPr lvl="0"/>
            <a:r>
              <a:rPr lang="en-US" sz="1200" kern="1200" dirty="0">
                <a:solidFill>
                  <a:schemeClr val="tx1"/>
                </a:solidFill>
                <a:effectLst/>
                <a:latin typeface="Helvetica Neue"/>
                <a:ea typeface="Helvetica Neue"/>
                <a:cs typeface="Helvetica Neue"/>
                <a:sym typeface="Helvetica Neue"/>
              </a:rPr>
              <a:t>Another kid may sit apart from the group, get squirrely if you come too close, and feel safest when there’s a healthy bubble between them and another person. </a:t>
            </a:r>
          </a:p>
          <a:p>
            <a:pPr lvl="0"/>
            <a:r>
              <a:rPr lang="en-US" sz="1200" kern="1200" dirty="0">
                <a:solidFill>
                  <a:schemeClr val="tx1"/>
                </a:solidFill>
                <a:effectLst/>
                <a:latin typeface="Helvetica Neue"/>
                <a:ea typeface="Helvetica Neue"/>
                <a:cs typeface="Helvetica Neue"/>
                <a:sym typeface="Helvetica Neue"/>
              </a:rPr>
              <a:t>Be intentional about learning each kid’s unique needs and act accordingly.</a:t>
            </a:r>
          </a:p>
          <a:p>
            <a:r>
              <a:rPr lang="en-US" sz="1200" kern="1200" dirty="0">
                <a:solidFill>
                  <a:schemeClr val="tx1"/>
                </a:solidFill>
                <a:effectLst/>
                <a:latin typeface="Helvetica Neue"/>
                <a:ea typeface="Helvetica Neue"/>
                <a:cs typeface="Helvetica Neue"/>
                <a:sym typeface="Helvetica Neue"/>
              </a:rPr>
              <a:t> </a:t>
            </a:r>
          </a:p>
          <a:p>
            <a:r>
              <a:rPr lang="en-US" sz="1200" b="1" dirty="0"/>
              <a:t>Tell </a:t>
            </a:r>
            <a:r>
              <a:rPr lang="en-US" sz="1200" b="1" dirty="0" err="1"/>
              <a:t>hadley</a:t>
            </a:r>
            <a:r>
              <a:rPr lang="en-US" sz="1200" b="1" baseline="0" dirty="0"/>
              <a:t> story of not going to the soup kitchen</a:t>
            </a:r>
            <a:endParaRPr lang="en-US" sz="1200" b="1" dirty="0"/>
          </a:p>
        </p:txBody>
      </p:sp>
      <p:sp>
        <p:nvSpPr>
          <p:cNvPr id="4" name="Slide Number Placeholder 3"/>
          <p:cNvSpPr>
            <a:spLocks noGrp="1"/>
          </p:cNvSpPr>
          <p:nvPr>
            <p:ph type="sldNum" sz="quarter" idx="10"/>
          </p:nvPr>
        </p:nvSpPr>
        <p:spPr/>
        <p:txBody>
          <a:bodyPr/>
          <a:lstStyle/>
          <a:p>
            <a:fld id="{7242B042-2A5E-9541-A9B2-CFA5E2DC8F57}" type="slidenum">
              <a:rPr lang="en-US" smtClean="0"/>
              <a:t>30</a:t>
            </a:fld>
            <a:endParaRPr lang="en-US"/>
          </a:p>
        </p:txBody>
      </p:sp>
    </p:spTree>
    <p:extLst>
      <p:ext uri="{BB962C8B-B14F-4D97-AF65-F5344CB8AC3E}">
        <p14:creationId xmlns:p14="http://schemas.microsoft.com/office/powerpoint/2010/main" val="2275641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ASK: What are some of those things your kids are wondering about…but might not be feel safe to ask?</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Doubts about faith</a:t>
            </a:r>
          </a:p>
          <a:p>
            <a:r>
              <a:rPr lang="en-US" sz="1200" u="none" kern="1200" baseline="0" dirty="0">
                <a:solidFill>
                  <a:schemeClr val="tx1"/>
                </a:solidFill>
                <a:latin typeface="Helvetica Neue"/>
                <a:ea typeface="Helvetica Neue"/>
                <a:cs typeface="Helvetica Neue"/>
                <a:sym typeface="Helvetica Neue"/>
              </a:rPr>
              <a:t>Secrets about parents</a:t>
            </a:r>
          </a:p>
          <a:p>
            <a:r>
              <a:rPr lang="en-US" sz="1200" u="none" kern="1200" baseline="0" dirty="0">
                <a:solidFill>
                  <a:schemeClr val="tx1"/>
                </a:solidFill>
                <a:latin typeface="Helvetica Neue"/>
                <a:ea typeface="Helvetica Neue"/>
                <a:cs typeface="Helvetica Neue"/>
                <a:sym typeface="Helvetica Neue"/>
              </a:rPr>
              <a:t>Abuse</a:t>
            </a:r>
          </a:p>
          <a:p>
            <a:r>
              <a:rPr lang="en-US" sz="1200" u="none" kern="1200" baseline="0" dirty="0">
                <a:solidFill>
                  <a:schemeClr val="tx1"/>
                </a:solidFill>
                <a:latin typeface="Helvetica Neue"/>
                <a:ea typeface="Helvetica Neue"/>
                <a:cs typeface="Helvetica Neue"/>
                <a:sym typeface="Helvetica Neue"/>
              </a:rPr>
              <a:t>Self harm</a:t>
            </a:r>
          </a:p>
          <a:p>
            <a:r>
              <a:rPr lang="en-US" sz="1200" u="none" kern="1200" baseline="0" dirty="0">
                <a:solidFill>
                  <a:schemeClr val="tx1"/>
                </a:solidFill>
                <a:latin typeface="Helvetica Neue"/>
                <a:ea typeface="Helvetica Neue"/>
                <a:cs typeface="Helvetica Neue"/>
                <a:sym typeface="Helvetica Neue"/>
              </a:rPr>
              <a:t>LBGTQIA+</a:t>
            </a:r>
          </a:p>
          <a:p>
            <a:r>
              <a:rPr lang="en-US" sz="1200" u="none" kern="1200" baseline="0" dirty="0">
                <a:solidFill>
                  <a:schemeClr val="tx1"/>
                </a:solidFill>
                <a:latin typeface="Helvetica Neue"/>
                <a:ea typeface="Helvetica Neue"/>
                <a:cs typeface="Helvetica Neue"/>
                <a:sym typeface="Helvetica Neue"/>
              </a:rPr>
              <a:t>Personal sin issues</a:t>
            </a:r>
          </a:p>
          <a:p>
            <a:r>
              <a:rPr lang="en-US" sz="1200" u="none" kern="1200" baseline="0" dirty="0">
                <a:solidFill>
                  <a:schemeClr val="tx1"/>
                </a:solidFill>
                <a:latin typeface="Helvetica Neue"/>
                <a:ea typeface="Helvetica Neue"/>
                <a:cs typeface="Helvetica Neue"/>
                <a:sym typeface="Helvetica Neue"/>
              </a:rPr>
              <a:t>Sexual secret</a:t>
            </a:r>
          </a:p>
          <a:p>
            <a:endParaRPr lang="en-US" sz="120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1 in 5 are self harming today (was 1/12 in 2011)</a:t>
            </a:r>
          </a:p>
          <a:p>
            <a:r>
              <a:rPr lang="en-US" sz="1200" u="none" kern="1200" baseline="0" dirty="0">
                <a:solidFill>
                  <a:schemeClr val="tx1"/>
                </a:solidFill>
                <a:latin typeface="Helvetica Neue"/>
                <a:ea typeface="Helvetica Neue"/>
                <a:cs typeface="Helvetica Neue"/>
                <a:sym typeface="Helvetica Neue"/>
              </a:rPr>
              <a:t>1/6 will consider suicide - up 300% of sexuality is in question</a:t>
            </a:r>
          </a:p>
          <a:p>
            <a:r>
              <a:rPr lang="en-US" sz="1200" u="none" kern="1200" baseline="0" dirty="0">
                <a:solidFill>
                  <a:schemeClr val="tx1"/>
                </a:solidFill>
                <a:latin typeface="Helvetica Neue"/>
                <a:ea typeface="Helvetica Neue"/>
                <a:cs typeface="Helvetica Neue"/>
                <a:sym typeface="Helvetica Neue"/>
              </a:rPr>
              <a:t>1/3 </a:t>
            </a:r>
            <a:r>
              <a:rPr lang="en-US" sz="1200" u="none" kern="1200" baseline="0" dirty="0" err="1">
                <a:solidFill>
                  <a:schemeClr val="tx1"/>
                </a:solidFill>
                <a:latin typeface="Helvetica Neue"/>
                <a:ea typeface="Helvetica Neue"/>
                <a:cs typeface="Helvetica Neue"/>
                <a:sym typeface="Helvetica Neue"/>
              </a:rPr>
              <a:t>ms</a:t>
            </a:r>
            <a:r>
              <a:rPr lang="en-US" sz="1200" u="none" kern="1200" baseline="0" dirty="0">
                <a:solidFill>
                  <a:schemeClr val="tx1"/>
                </a:solidFill>
                <a:latin typeface="Helvetica Neue"/>
                <a:ea typeface="Helvetica Neue"/>
                <a:cs typeface="Helvetica Neue"/>
                <a:sym typeface="Helvetica Neue"/>
              </a:rPr>
              <a:t> experience bullying</a:t>
            </a:r>
          </a:p>
          <a:p>
            <a:r>
              <a:rPr lang="en-US" sz="1200" u="none" kern="1200" baseline="0" dirty="0">
                <a:solidFill>
                  <a:schemeClr val="tx1"/>
                </a:solidFill>
                <a:latin typeface="Helvetica Neue"/>
                <a:ea typeface="Helvetica Neue"/>
                <a:cs typeface="Helvetica Neue"/>
                <a:sym typeface="Helvetica Neue"/>
              </a:rPr>
              <a:t>Average age pornography exposure is 11</a:t>
            </a:r>
          </a:p>
          <a:p>
            <a:endParaRPr lang="en-US" sz="1200" u="none" kern="1200" baseline="0" dirty="0">
              <a:solidFill>
                <a:schemeClr val="tx1"/>
              </a:solidFill>
              <a:latin typeface="Helvetica Neue"/>
              <a:ea typeface="Helvetica Neue"/>
              <a:cs typeface="Helvetica Neue"/>
              <a:sym typeface="Helvetica Neue"/>
            </a:endParaRPr>
          </a:p>
          <a:p>
            <a:r>
              <a:rPr lang="en-US" sz="1200" b="1" u="none" kern="1200" baseline="0" dirty="0">
                <a:solidFill>
                  <a:schemeClr val="tx1"/>
                </a:solidFill>
                <a:latin typeface="Helvetica Neue"/>
                <a:ea typeface="Helvetica Neue"/>
                <a:cs typeface="Helvetica Neue"/>
                <a:sym typeface="Helvetica Neue"/>
              </a:rPr>
              <a:t>Making it personal means that we increase the chances that the students in our group who fit into those statistics </a:t>
            </a:r>
          </a:p>
          <a:p>
            <a:r>
              <a:rPr lang="en-US" sz="1200" b="1" u="none" kern="1200" baseline="0" dirty="0">
                <a:solidFill>
                  <a:schemeClr val="tx1"/>
                </a:solidFill>
                <a:latin typeface="Helvetica Neue"/>
                <a:ea typeface="Helvetica Neue"/>
                <a:cs typeface="Helvetica Neue"/>
                <a:sym typeface="Helvetica Neue"/>
              </a:rPr>
              <a:t>are willing to take the risk they feel to talk to us about those things. And that is a HUGE responsibility.</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31</a:t>
            </a:fld>
            <a:endParaRPr lang="en-US"/>
          </a:p>
        </p:txBody>
      </p:sp>
    </p:spTree>
    <p:extLst>
      <p:ext uri="{BB962C8B-B14F-4D97-AF65-F5344CB8AC3E}">
        <p14:creationId xmlns:p14="http://schemas.microsoft.com/office/powerpoint/2010/main" val="1317524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32</a:t>
            </a:fld>
            <a:endParaRPr lang="en-US"/>
          </a:p>
        </p:txBody>
      </p:sp>
    </p:spTree>
    <p:extLst>
      <p:ext uri="{BB962C8B-B14F-4D97-AF65-F5344CB8AC3E}">
        <p14:creationId xmlns:p14="http://schemas.microsoft.com/office/powerpoint/2010/main" val="2005752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When they describe this moment for the rest of their life, your response is the churches response. Is that heavy enough for you? That’s quite a responsibility, right?</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When you demonstrate love in the face of a students deepest vulnerability, you answer a number of unspoken questions…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STORY* </a:t>
            </a:r>
            <a:r>
              <a:rPr lang="en-US" sz="1200" u="none" kern="1200" baseline="0" dirty="0" err="1">
                <a:solidFill>
                  <a:schemeClr val="tx1"/>
                </a:solidFill>
                <a:latin typeface="+mn-lt"/>
                <a:ea typeface="+mn-ea"/>
                <a:cs typeface="+mn-cs"/>
              </a:rPr>
              <a:t>austin</a:t>
            </a:r>
            <a:r>
              <a:rPr lang="en-US" sz="1200" u="none" kern="1200" baseline="0" dirty="0">
                <a:solidFill>
                  <a:schemeClr val="tx1"/>
                </a:solidFill>
                <a:latin typeface="+mn-lt"/>
                <a:ea typeface="+mn-ea"/>
                <a:cs typeface="+mn-cs"/>
              </a:rPr>
              <a:t> and ski retreat</a:t>
            </a:r>
          </a:p>
          <a:p>
            <a:endParaRPr lang="en-US" dirty="0"/>
          </a:p>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33</a:t>
            </a:fld>
            <a:endParaRPr lang="en-US"/>
          </a:p>
        </p:txBody>
      </p:sp>
    </p:spTree>
    <p:extLst>
      <p:ext uri="{BB962C8B-B14F-4D97-AF65-F5344CB8AC3E}">
        <p14:creationId xmlns:p14="http://schemas.microsoft.com/office/powerpoint/2010/main" val="2765243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a:t>
            </a:r>
          </a:p>
          <a:p>
            <a:r>
              <a:rPr lang="en-US" sz="2400" kern="1200" dirty="0">
                <a:solidFill>
                  <a:schemeClr val="tx1"/>
                </a:solidFill>
                <a:effectLst/>
                <a:latin typeface="Helvetica Neue"/>
                <a:ea typeface="Helvetica Neue"/>
                <a:cs typeface="Helvetica Neue"/>
                <a:sym typeface="Helvetica Neue"/>
              </a:rPr>
              <a:t>93% of language comes from body language </a:t>
            </a:r>
          </a:p>
          <a:p>
            <a:r>
              <a:rPr lang="en-US" sz="2400" kern="1200" dirty="0">
                <a:solidFill>
                  <a:schemeClr val="tx1"/>
                </a:solidFill>
                <a:effectLst/>
                <a:latin typeface="Helvetica Neue"/>
                <a:ea typeface="Helvetica Neue"/>
                <a:cs typeface="Helvetica Neue"/>
                <a:sym typeface="Helvetica Neue"/>
              </a:rPr>
              <a:t>That means of what we believe, what we learn, what we understand about another person comes from something other than the words coming out of their mouth</a:t>
            </a:r>
          </a:p>
          <a:p>
            <a:r>
              <a:rPr lang="en-US" dirty="0"/>
              <a:t>Practice</a:t>
            </a:r>
            <a:r>
              <a:rPr lang="en-US" baseline="0" dirty="0"/>
              <a:t> your response in the mirror, I am awful at being vanilla</a:t>
            </a:r>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34</a:t>
            </a:fld>
            <a:endParaRPr lang="en-US"/>
          </a:p>
        </p:txBody>
      </p:sp>
    </p:spTree>
    <p:extLst>
      <p:ext uri="{BB962C8B-B14F-4D97-AF65-F5344CB8AC3E}">
        <p14:creationId xmlns:p14="http://schemas.microsoft.com/office/powerpoint/2010/main" val="3139363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Almost always ONLY say 4 things.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35</a:t>
            </a:fld>
            <a:endParaRPr lang="en-US"/>
          </a:p>
        </p:txBody>
      </p:sp>
    </p:spTree>
    <p:extLst>
      <p:ext uri="{BB962C8B-B14F-4D97-AF65-F5344CB8AC3E}">
        <p14:creationId xmlns:p14="http://schemas.microsoft.com/office/powerpoint/2010/main" val="3355401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know</a:t>
            </a:r>
            <a:r>
              <a:rPr lang="en-US" baseline="0" dirty="0"/>
              <a:t> that we are mandated reports even though they may not use that language and they may want us to tell someone </a:t>
            </a:r>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36</a:t>
            </a:fld>
            <a:endParaRPr lang="en-US"/>
          </a:p>
        </p:txBody>
      </p:sp>
    </p:spTree>
    <p:extLst>
      <p:ext uri="{BB962C8B-B14F-4D97-AF65-F5344CB8AC3E}">
        <p14:creationId xmlns:p14="http://schemas.microsoft.com/office/powerpoint/2010/main" val="2670650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This one is a little more fun…a little more inspirational.</a:t>
            </a:r>
          </a:p>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37</a:t>
            </a:fld>
            <a:endParaRPr lang="en-US"/>
          </a:p>
        </p:txBody>
      </p:sp>
    </p:spTree>
    <p:extLst>
      <p:ext uri="{BB962C8B-B14F-4D97-AF65-F5344CB8AC3E}">
        <p14:creationId xmlns:p14="http://schemas.microsoft.com/office/powerpoint/2010/main" val="1765223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2B042-2A5E-9541-A9B2-CFA5E2DC8F57}" type="slidenum">
              <a:rPr lang="en-US" smtClean="0"/>
              <a:t>38</a:t>
            </a:fld>
            <a:endParaRPr lang="en-US"/>
          </a:p>
        </p:txBody>
      </p:sp>
    </p:spTree>
    <p:extLst>
      <p:ext uri="{BB962C8B-B14F-4D97-AF65-F5344CB8AC3E}">
        <p14:creationId xmlns:p14="http://schemas.microsoft.com/office/powerpoint/2010/main" val="2819400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a:t>
            </a:r>
          </a:p>
          <a:p>
            <a:endParaRPr lang="en-US" dirty="0"/>
          </a:p>
          <a:p>
            <a:r>
              <a:rPr lang="en-US" sz="2400" kern="1200" dirty="0">
                <a:solidFill>
                  <a:schemeClr val="tx1"/>
                </a:solidFill>
                <a:effectLst/>
                <a:latin typeface="Helvetica Neue"/>
                <a:ea typeface="Helvetica Neue"/>
                <a:cs typeface="Helvetica Neue"/>
                <a:sym typeface="Helvetica Neue"/>
              </a:rPr>
              <a:t>Help students believe:</a:t>
            </a:r>
          </a:p>
          <a:p>
            <a:pPr lvl="0"/>
            <a:r>
              <a:rPr lang="en-US" sz="2400" kern="1200" dirty="0">
                <a:solidFill>
                  <a:schemeClr val="tx1"/>
                </a:solidFill>
                <a:effectLst/>
                <a:latin typeface="Helvetica Neue"/>
                <a:ea typeface="Helvetica Neue"/>
                <a:cs typeface="Helvetica Neue"/>
                <a:sym typeface="Helvetica Neue"/>
              </a:rPr>
              <a:t>I can do good </a:t>
            </a:r>
          </a:p>
          <a:p>
            <a:pPr lvl="0"/>
            <a:endParaRPr lang="en-US" sz="2400" kern="1200" dirty="0">
              <a:solidFill>
                <a:schemeClr val="tx1"/>
              </a:solidFill>
              <a:effectLst/>
              <a:latin typeface="Helvetica Neue"/>
              <a:ea typeface="Helvetica Neue"/>
              <a:cs typeface="Helvetica Neue"/>
              <a:sym typeface="Helvetica Neue"/>
            </a:endParaRPr>
          </a:p>
          <a:p>
            <a:r>
              <a:rPr lang="en-US" sz="2400" kern="1200" dirty="0">
                <a:solidFill>
                  <a:schemeClr val="tx1"/>
                </a:solidFill>
                <a:effectLst/>
                <a:latin typeface="Helvetica Neue"/>
                <a:ea typeface="Helvetica Neue"/>
                <a:cs typeface="Helvetica Neue"/>
                <a:sym typeface="Helvetica Neue"/>
              </a:rPr>
              <a:t>Look for the image of God that already exists, and then become personal enough to earn the trust and credibility to say, </a:t>
            </a:r>
          </a:p>
          <a:p>
            <a:r>
              <a:rPr lang="en-US" sz="2400" b="1" i="1" u="sng" kern="1200" dirty="0">
                <a:solidFill>
                  <a:schemeClr val="tx1"/>
                </a:solidFill>
                <a:effectLst/>
                <a:latin typeface="Helvetica Neue"/>
                <a:ea typeface="Helvetica Neue"/>
                <a:cs typeface="Helvetica Neue"/>
                <a:sym typeface="Helvetica Neue"/>
              </a:rPr>
              <a:t>“You are good enough to do something good.”</a:t>
            </a:r>
          </a:p>
          <a:p>
            <a:endParaRPr lang="en-US" sz="2400" kern="1200" dirty="0">
              <a:solidFill>
                <a:schemeClr val="tx1"/>
              </a:solidFill>
              <a:effectLst/>
              <a:latin typeface="Helvetica Neue"/>
              <a:ea typeface="Helvetica Neue"/>
              <a:cs typeface="Helvetica Neue"/>
              <a:sym typeface="Helvetica Neue"/>
            </a:endParaRPr>
          </a:p>
          <a:p>
            <a:r>
              <a:rPr lang="en-US" sz="2400" kern="1200" dirty="0">
                <a:solidFill>
                  <a:schemeClr val="tx1"/>
                </a:solidFill>
                <a:effectLst/>
                <a:latin typeface="Helvetica Neue"/>
                <a:ea typeface="Helvetica Neue"/>
                <a:cs typeface="Helvetica Neue"/>
                <a:sym typeface="Helvetica Neue"/>
              </a:rPr>
              <a:t>Wouldn’t this dramatically impact a kid’s identity?</a:t>
            </a:r>
          </a:p>
          <a:p>
            <a:r>
              <a:rPr lang="en-US" sz="2400" kern="1200" dirty="0">
                <a:solidFill>
                  <a:schemeClr val="tx1"/>
                </a:solidFill>
                <a:effectLst/>
                <a:latin typeface="Helvetica Neue"/>
                <a:ea typeface="Helvetica Neue"/>
                <a:cs typeface="Helvetica Neue"/>
                <a:sym typeface="Helvetica Neue"/>
              </a:rPr>
              <a:t>Wouldn’t it give them a foundation for the kind of faith that’s strong enough to withstand any circumstances?</a:t>
            </a:r>
          </a:p>
          <a:p>
            <a:endParaRPr lang="en-US" sz="2400" kern="1200" dirty="0">
              <a:solidFill>
                <a:schemeClr val="tx1"/>
              </a:solidFill>
              <a:effectLst/>
              <a:latin typeface="Helvetica Neue"/>
              <a:ea typeface="Helvetica Neue"/>
              <a:cs typeface="Helvetica Neue"/>
              <a:sym typeface="Helvetica Neue"/>
            </a:endParaRPr>
          </a:p>
          <a:p>
            <a:r>
              <a:rPr lang="en-US" sz="2400" b="1" u="sng" kern="1200" dirty="0">
                <a:solidFill>
                  <a:schemeClr val="tx1"/>
                </a:solidFill>
                <a:effectLst/>
                <a:latin typeface="Helvetica Neue"/>
                <a:ea typeface="Helvetica Neue"/>
                <a:cs typeface="Helvetica Neue"/>
                <a:sym typeface="Helvetica Neue"/>
              </a:rPr>
              <a:t>praise a kid’s character development rather than achievement  </a:t>
            </a:r>
          </a:p>
          <a:p>
            <a:endParaRPr lang="en-US" sz="2400" kern="1200" dirty="0">
              <a:solidFill>
                <a:schemeClr val="tx1"/>
              </a:solidFill>
              <a:effectLst/>
              <a:latin typeface="Helvetica Neue"/>
              <a:ea typeface="Helvetica Neue"/>
              <a:cs typeface="Helvetica Neue"/>
              <a:sym typeface="Helvetica Neue"/>
            </a:endParaRPr>
          </a:p>
          <a:p>
            <a:r>
              <a:rPr lang="en-US" sz="2400" kern="1200" dirty="0">
                <a:solidFill>
                  <a:schemeClr val="tx1"/>
                </a:solidFill>
                <a:effectLst/>
                <a:latin typeface="Helvetica Neue"/>
                <a:ea typeface="Helvetica Neue"/>
                <a:cs typeface="Helvetica Neue"/>
                <a:sym typeface="Helvetica Neue"/>
              </a:rPr>
              <a:t>Every compliment counts. </a:t>
            </a:r>
          </a:p>
          <a:p>
            <a:pPr lvl="0"/>
            <a:r>
              <a:rPr lang="en-US" sz="2400" kern="1200" dirty="0">
                <a:solidFill>
                  <a:schemeClr val="tx1"/>
                </a:solidFill>
                <a:effectLst/>
                <a:latin typeface="Helvetica Neue"/>
                <a:ea typeface="Helvetica Neue"/>
                <a:cs typeface="Helvetica Neue"/>
                <a:sym typeface="Helvetica Neue"/>
              </a:rPr>
              <a:t>look at that picture you drew </a:t>
            </a:r>
          </a:p>
          <a:p>
            <a:pPr lvl="0"/>
            <a:r>
              <a:rPr lang="en-US" sz="2400" kern="1200" dirty="0">
                <a:solidFill>
                  <a:schemeClr val="tx1"/>
                </a:solidFill>
                <a:effectLst/>
                <a:latin typeface="Helvetica Neue"/>
                <a:ea typeface="Helvetica Neue"/>
                <a:cs typeface="Helvetica Neue"/>
                <a:sym typeface="Helvetica Neue"/>
              </a:rPr>
              <a:t>I love the way you think about things </a:t>
            </a:r>
          </a:p>
          <a:p>
            <a:pPr lvl="0"/>
            <a:r>
              <a:rPr lang="en-US" sz="2400" kern="1200" dirty="0">
                <a:solidFill>
                  <a:schemeClr val="tx1"/>
                </a:solidFill>
                <a:effectLst/>
                <a:latin typeface="Helvetica Neue"/>
                <a:ea typeface="Helvetica Neue"/>
                <a:cs typeface="Helvetica Neue"/>
                <a:sym typeface="Helvetica Neue"/>
              </a:rPr>
              <a:t>I loved watching you play</a:t>
            </a:r>
          </a:p>
          <a:p>
            <a:pPr lvl="0"/>
            <a:r>
              <a:rPr lang="en-US" sz="2400" kern="1200" dirty="0">
                <a:solidFill>
                  <a:schemeClr val="tx1"/>
                </a:solidFill>
                <a:effectLst/>
                <a:latin typeface="Helvetica Neue"/>
                <a:ea typeface="Helvetica Neue"/>
                <a:cs typeface="Helvetica Neue"/>
                <a:sym typeface="Helvetica Neue"/>
              </a:rPr>
              <a:t>You work so well with the people on your team</a:t>
            </a:r>
          </a:p>
          <a:p>
            <a:pPr lvl="0"/>
            <a:r>
              <a:rPr lang="en-US" sz="2400" kern="1200" dirty="0">
                <a:solidFill>
                  <a:schemeClr val="tx1"/>
                </a:solidFill>
                <a:effectLst/>
                <a:latin typeface="Helvetica Neue"/>
                <a:ea typeface="Helvetica Neue"/>
                <a:cs typeface="Helvetica Neue"/>
                <a:sym typeface="Helvetica Neue"/>
              </a:rPr>
              <a:t>You are so generous  </a:t>
            </a:r>
          </a:p>
          <a:p>
            <a:pPr lvl="0"/>
            <a:r>
              <a:rPr lang="en-US" sz="2400" kern="1200" dirty="0">
                <a:solidFill>
                  <a:schemeClr val="tx1"/>
                </a:solidFill>
                <a:effectLst/>
                <a:latin typeface="Helvetica Neue"/>
                <a:ea typeface="Helvetica Neue"/>
                <a:cs typeface="Helvetica Neue"/>
                <a:sym typeface="Helvetica Neue"/>
              </a:rPr>
              <a:t>I saw what you were doing when you thought nobody was looking. I am so proud of you. </a:t>
            </a:r>
          </a:p>
          <a:p>
            <a:pPr lvl="0"/>
            <a:endParaRPr lang="en-US" sz="2400" kern="1200" dirty="0">
              <a:solidFill>
                <a:schemeClr val="tx1"/>
              </a:solidFill>
              <a:effectLst/>
              <a:latin typeface="Helvetica Neue"/>
              <a:ea typeface="Helvetica Neue"/>
              <a:cs typeface="Helvetica Neue"/>
              <a:sym typeface="Helvetica Neue"/>
            </a:endParaRPr>
          </a:p>
          <a:p>
            <a:r>
              <a:rPr lang="en-US" sz="2400" u="sng" kern="1200" dirty="0">
                <a:solidFill>
                  <a:schemeClr val="tx1"/>
                </a:solidFill>
                <a:effectLst/>
                <a:latin typeface="Helvetica Neue"/>
                <a:ea typeface="Helvetica Neue"/>
                <a:cs typeface="Helvetica Neue"/>
                <a:sym typeface="Helvetica Neue"/>
              </a:rPr>
              <a:t>more personal you are, the more specific you can be with the encouragement you give. </a:t>
            </a:r>
            <a:endParaRPr lang="en-US" sz="2400" kern="1200" dirty="0">
              <a:solidFill>
                <a:schemeClr val="tx1"/>
              </a:solidFill>
              <a:effectLst/>
              <a:latin typeface="Helvetica Neue"/>
              <a:ea typeface="Helvetica Neue"/>
              <a:cs typeface="Helvetica Neue"/>
              <a:sym typeface="Helvetica Neue"/>
            </a:endParaRPr>
          </a:p>
          <a:p>
            <a:br>
              <a:rPr lang="en-US" sz="2400" kern="1200" dirty="0">
                <a:solidFill>
                  <a:schemeClr val="tx1"/>
                </a:solidFill>
                <a:effectLst/>
                <a:latin typeface="Helvetica Neue"/>
                <a:ea typeface="Helvetica Neue"/>
                <a:cs typeface="Helvetica Neue"/>
                <a:sym typeface="Helvetica Neue"/>
              </a:rPr>
            </a:br>
            <a:r>
              <a:rPr lang="en-US" sz="2400" kern="1200" dirty="0">
                <a:solidFill>
                  <a:schemeClr val="tx1"/>
                </a:solidFill>
                <a:effectLst/>
                <a:latin typeface="Helvetica Neue"/>
                <a:ea typeface="Helvetica Neue"/>
                <a:cs typeface="Helvetica Neue"/>
                <a:sym typeface="Helvetica Neue"/>
              </a:rPr>
              <a:t>If a kid or teenager is STUCK due to </a:t>
            </a:r>
            <a:r>
              <a:rPr lang="en-US" sz="2400" b="1" kern="1200" dirty="0">
                <a:solidFill>
                  <a:schemeClr val="tx1"/>
                </a:solidFill>
                <a:effectLst/>
                <a:latin typeface="Helvetica Neue"/>
                <a:ea typeface="Helvetica Neue"/>
                <a:cs typeface="Helvetica Neue"/>
                <a:sym typeface="Helvetica Neue"/>
              </a:rPr>
              <a:t>systemic issues</a:t>
            </a:r>
            <a:r>
              <a:rPr lang="en-US" sz="2400" kern="1200" dirty="0">
                <a:solidFill>
                  <a:schemeClr val="tx1"/>
                </a:solidFill>
                <a:effectLst/>
                <a:latin typeface="Helvetica Neue"/>
                <a:ea typeface="Helvetica Neue"/>
                <a:cs typeface="Helvetica Neue"/>
                <a:sym typeface="Helvetica Neue"/>
              </a:rPr>
              <a:t>, </a:t>
            </a:r>
            <a:r>
              <a:rPr lang="en-US" sz="2400" b="1" kern="1200" dirty="0">
                <a:solidFill>
                  <a:schemeClr val="tx1"/>
                </a:solidFill>
                <a:effectLst/>
                <a:latin typeface="Helvetica Neue"/>
                <a:ea typeface="Helvetica Neue"/>
                <a:cs typeface="Helvetica Neue"/>
                <a:sym typeface="Helvetica Neue"/>
              </a:rPr>
              <a:t>emotional processing</a:t>
            </a:r>
            <a:r>
              <a:rPr lang="en-US" sz="2400" kern="1200" dirty="0">
                <a:solidFill>
                  <a:schemeClr val="tx1"/>
                </a:solidFill>
                <a:effectLst/>
                <a:latin typeface="Helvetica Neue"/>
                <a:ea typeface="Helvetica Neue"/>
                <a:cs typeface="Helvetica Neue"/>
                <a:sym typeface="Helvetica Neue"/>
              </a:rPr>
              <a:t>, or </a:t>
            </a:r>
            <a:r>
              <a:rPr lang="en-US" sz="2400" b="1" kern="1200" dirty="0">
                <a:solidFill>
                  <a:schemeClr val="tx1"/>
                </a:solidFill>
                <a:effectLst/>
                <a:latin typeface="Helvetica Neue"/>
                <a:ea typeface="Helvetica Neue"/>
                <a:cs typeface="Helvetica Neue"/>
                <a:sym typeface="Helvetica Neue"/>
              </a:rPr>
              <a:t>poor choices</a:t>
            </a:r>
            <a:r>
              <a:rPr lang="en-US" sz="2400" kern="1200" dirty="0">
                <a:solidFill>
                  <a:schemeClr val="tx1"/>
                </a:solidFill>
                <a:effectLst/>
                <a:latin typeface="Helvetica Neue"/>
                <a:ea typeface="Helvetica Neue"/>
                <a:cs typeface="Helvetica Neue"/>
                <a:sym typeface="Helvetica Neue"/>
              </a:rPr>
              <a:t>, </a:t>
            </a:r>
          </a:p>
          <a:p>
            <a:r>
              <a:rPr lang="en-US" sz="2400" u="sng" kern="1200" dirty="0">
                <a:solidFill>
                  <a:schemeClr val="tx1"/>
                </a:solidFill>
                <a:effectLst/>
                <a:latin typeface="Helvetica Neue"/>
                <a:ea typeface="Helvetica Neue"/>
                <a:cs typeface="Helvetica Neue"/>
                <a:sym typeface="Helvetica Neue"/>
              </a:rPr>
              <a:t>they will need </a:t>
            </a:r>
            <a:r>
              <a:rPr lang="en-US" sz="2400" b="1" u="sng" kern="1200" dirty="0">
                <a:solidFill>
                  <a:schemeClr val="tx1"/>
                </a:solidFill>
                <a:effectLst/>
                <a:latin typeface="Helvetica Neue"/>
                <a:ea typeface="Helvetica Neue"/>
                <a:cs typeface="Helvetica Neue"/>
                <a:sym typeface="Helvetica Neue"/>
              </a:rPr>
              <a:t>more than talent</a:t>
            </a:r>
            <a:r>
              <a:rPr lang="en-US" sz="2400" u="sng" kern="1200" dirty="0">
                <a:solidFill>
                  <a:schemeClr val="tx1"/>
                </a:solidFill>
                <a:effectLst/>
                <a:latin typeface="Helvetica Neue"/>
                <a:ea typeface="Helvetica Neue"/>
                <a:cs typeface="Helvetica Neue"/>
                <a:sym typeface="Helvetica Neue"/>
              </a:rPr>
              <a:t> to help them move forward.</a:t>
            </a:r>
            <a:r>
              <a:rPr lang="en-US" sz="2400" kern="1200" dirty="0">
                <a:solidFill>
                  <a:schemeClr val="tx1"/>
                </a:solidFill>
                <a:effectLst/>
                <a:latin typeface="Helvetica Neue"/>
                <a:ea typeface="Helvetica Neue"/>
                <a:cs typeface="Helvetica Neue"/>
                <a:sym typeface="Helvetica Neue"/>
              </a:rPr>
              <a:t> </a:t>
            </a:r>
          </a:p>
          <a:p>
            <a:r>
              <a:rPr lang="en-US" sz="2400" b="1" kern="1200" dirty="0">
                <a:solidFill>
                  <a:schemeClr val="tx1"/>
                </a:solidFill>
                <a:effectLst/>
                <a:latin typeface="Helvetica Neue"/>
                <a:ea typeface="Helvetica Neue"/>
                <a:cs typeface="Helvetica Neue"/>
                <a:sym typeface="Helvetica Neue"/>
              </a:rPr>
              <a:t>They need adults who encourage their developing character so they will have the kind of integrity and grit needed in order to change.</a:t>
            </a:r>
          </a:p>
          <a:p>
            <a:endParaRPr lang="en-US" sz="2400" b="1" kern="1200" dirty="0">
              <a:solidFill>
                <a:schemeClr val="tx1"/>
              </a:solidFill>
              <a:effectLst/>
              <a:latin typeface="Helvetica Neue"/>
              <a:ea typeface="Helvetica Neue"/>
              <a:cs typeface="Helvetica Neue"/>
              <a:sym typeface="Helvetica Neue"/>
            </a:endParaRPr>
          </a:p>
          <a:p>
            <a:pPr lvl="0"/>
            <a:r>
              <a:rPr lang="en-US" sz="2400" kern="1200" dirty="0">
                <a:solidFill>
                  <a:schemeClr val="tx1"/>
                </a:solidFill>
                <a:effectLst/>
                <a:latin typeface="Helvetica Neue"/>
                <a:ea typeface="Helvetica Neue"/>
                <a:cs typeface="Helvetica Neue"/>
                <a:sym typeface="Helvetica Neue"/>
              </a:rPr>
              <a:t>I can change </a:t>
            </a:r>
          </a:p>
          <a:p>
            <a:r>
              <a:rPr lang="en-US" sz="2400" kern="1200" dirty="0">
                <a:solidFill>
                  <a:schemeClr val="tx1"/>
                </a:solidFill>
                <a:effectLst/>
                <a:latin typeface="Helvetica Neue"/>
                <a:ea typeface="Helvetica Neue"/>
                <a:cs typeface="Helvetica Neue"/>
                <a:sym typeface="Helvetica Neue"/>
              </a:rPr>
              <a:t>One of the most hopeless places to be is a place where you believe someone will never change...or that you’ll never change. </a:t>
            </a:r>
          </a:p>
          <a:p>
            <a:r>
              <a:rPr lang="en-US" sz="2400" kern="1200" dirty="0">
                <a:solidFill>
                  <a:schemeClr val="tx1"/>
                </a:solidFill>
                <a:effectLst/>
                <a:latin typeface="Helvetica Neue"/>
                <a:ea typeface="Helvetica Neue"/>
                <a:cs typeface="Helvetica Neue"/>
                <a:sym typeface="Helvetica Neue"/>
              </a:rPr>
              <a:t>God can change us. </a:t>
            </a:r>
          </a:p>
          <a:p>
            <a:r>
              <a:rPr lang="en-US" sz="2400" kern="1200" dirty="0">
                <a:solidFill>
                  <a:schemeClr val="tx1"/>
                </a:solidFill>
                <a:effectLst/>
                <a:latin typeface="Helvetica Neue"/>
                <a:ea typeface="Helvetica Neue"/>
                <a:cs typeface="Helvetica Neue"/>
                <a:sym typeface="Helvetica Neue"/>
              </a:rPr>
              <a:t>Some of you are living testimonies of that. </a:t>
            </a:r>
          </a:p>
          <a:p>
            <a:r>
              <a:rPr lang="en-US" sz="2400" kern="1200" dirty="0">
                <a:solidFill>
                  <a:schemeClr val="tx1"/>
                </a:solidFill>
                <a:effectLst/>
                <a:latin typeface="Helvetica Neue"/>
                <a:ea typeface="Helvetica Neue"/>
                <a:cs typeface="Helvetica Neue"/>
                <a:sym typeface="Helvetica Neue"/>
              </a:rPr>
              <a:t>NOBODY is too far gone. </a:t>
            </a:r>
          </a:p>
          <a:p>
            <a:r>
              <a:rPr lang="en-US" sz="2400" kern="1200" dirty="0">
                <a:solidFill>
                  <a:schemeClr val="tx1"/>
                </a:solidFill>
                <a:effectLst/>
                <a:latin typeface="Helvetica Neue"/>
                <a:ea typeface="Helvetica Neue"/>
                <a:cs typeface="Helvetica Neue"/>
                <a:sym typeface="Helvetica Neue"/>
              </a:rPr>
              <a:t>Zacchaeus wasn’t. I wasn’t. You weren’t. </a:t>
            </a:r>
          </a:p>
        </p:txBody>
      </p:sp>
      <p:sp>
        <p:nvSpPr>
          <p:cNvPr id="4" name="Slide Number Placeholder 3"/>
          <p:cNvSpPr>
            <a:spLocks noGrp="1"/>
          </p:cNvSpPr>
          <p:nvPr>
            <p:ph type="sldNum" sz="quarter" idx="10"/>
          </p:nvPr>
        </p:nvSpPr>
        <p:spPr/>
        <p:txBody>
          <a:bodyPr/>
          <a:lstStyle/>
          <a:p>
            <a:fld id="{7242B042-2A5E-9541-A9B2-CFA5E2DC8F57}" type="slidenum">
              <a:rPr lang="en-US" smtClean="0"/>
              <a:t>39</a:t>
            </a:fld>
            <a:endParaRPr lang="en-US"/>
          </a:p>
        </p:txBody>
      </p:sp>
    </p:spTree>
    <p:extLst>
      <p:ext uri="{BB962C8B-B14F-4D97-AF65-F5344CB8AC3E}">
        <p14:creationId xmlns:p14="http://schemas.microsoft.com/office/powerpoint/2010/main" val="277435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u="none" kern="1200" baseline="0" dirty="0">
                <a:solidFill>
                  <a:schemeClr val="tx1"/>
                </a:solidFill>
                <a:latin typeface="Helvetica Neue"/>
                <a:ea typeface="Helvetica Neue"/>
                <a:cs typeface="Helvetica Neue"/>
                <a:sym typeface="Helvetica Neue"/>
              </a:rPr>
              <a:t>We think that making ministry personal is not just the best way to do ministry…but it’s really the only way to do ministry. </a:t>
            </a:r>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With our time today we are going to learn How to make it more personal and - in turn - how to do ministry better.</a:t>
            </a:r>
          </a:p>
          <a:p>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my hope for this training is that this would be something you could take back to your teams to encourage them</a:t>
            </a:r>
          </a:p>
          <a:p>
            <a:endParaRPr lang="en-US" sz="1200" b="0" u="none" kern="1200" baseline="0" dirty="0">
              <a:solidFill>
                <a:schemeClr val="tx1"/>
              </a:solidFill>
              <a:latin typeface="Helvetica Neue"/>
              <a:ea typeface="Helvetica Neue"/>
              <a:cs typeface="Helvetica Neue"/>
              <a:sym typeface="Helvetica Neue"/>
            </a:endParaRPr>
          </a:p>
          <a:p>
            <a:r>
              <a:rPr lang="en-US" sz="1200" u="none" kern="1200" baseline="0" dirty="0">
                <a:solidFill>
                  <a:schemeClr val="tx1"/>
                </a:solidFill>
                <a:latin typeface="Helvetica Neue"/>
                <a:ea typeface="Helvetica Neue"/>
                <a:cs typeface="Helvetica Neue"/>
                <a:sym typeface="Helvetica Neue"/>
              </a:rPr>
              <a:t>We’re going to use the </a:t>
            </a:r>
            <a:r>
              <a:rPr lang="en-US" sz="1200" b="1" u="none" kern="1200" baseline="0" dirty="0">
                <a:solidFill>
                  <a:schemeClr val="tx1"/>
                </a:solidFill>
                <a:latin typeface="Helvetica Neue"/>
                <a:ea typeface="Helvetica Neue"/>
                <a:cs typeface="Helvetica Neue"/>
                <a:sym typeface="Helvetica Neue"/>
              </a:rPr>
              <a:t>story of </a:t>
            </a:r>
            <a:r>
              <a:rPr lang="en-US" sz="1200" b="1" u="none" kern="1200" baseline="0" dirty="0" err="1">
                <a:solidFill>
                  <a:schemeClr val="tx1"/>
                </a:solidFill>
                <a:latin typeface="Helvetica Neue"/>
                <a:ea typeface="Helvetica Neue"/>
                <a:cs typeface="Helvetica Neue"/>
                <a:sym typeface="Helvetica Neue"/>
              </a:rPr>
              <a:t>Zaccheus</a:t>
            </a:r>
            <a:r>
              <a:rPr lang="en-US" sz="1200" b="0" u="none" kern="1200" baseline="0" dirty="0">
                <a:solidFill>
                  <a:schemeClr val="tx1"/>
                </a:solidFill>
                <a:latin typeface="Helvetica Neue"/>
                <a:ea typeface="Helvetica Neue"/>
                <a:cs typeface="Helvetica Neue"/>
                <a:sym typeface="Helvetica Neue"/>
              </a:rPr>
              <a:t> to frame our discussion</a:t>
            </a:r>
          </a:p>
          <a:p>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Everyone knows that </a:t>
            </a:r>
            <a:r>
              <a:rPr lang="en-US" sz="1200" b="0" u="none" kern="1200" baseline="0" dirty="0" err="1">
                <a:solidFill>
                  <a:schemeClr val="tx1"/>
                </a:solidFill>
                <a:latin typeface="Helvetica Neue"/>
                <a:ea typeface="Helvetica Neue"/>
                <a:cs typeface="Helvetica Neue"/>
                <a:sym typeface="Helvetica Neue"/>
              </a:rPr>
              <a:t>Zaccheus</a:t>
            </a:r>
            <a:r>
              <a:rPr lang="en-US" sz="1200" b="0" u="none" kern="1200" baseline="0" dirty="0">
                <a:solidFill>
                  <a:schemeClr val="tx1"/>
                </a:solidFill>
                <a:latin typeface="Helvetica Neue"/>
                <a:ea typeface="Helvetica Neue"/>
                <a:cs typeface="Helvetica Neue"/>
                <a:sym typeface="Helvetica Neue"/>
              </a:rPr>
              <a:t> was a….</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0" dirty="0">
                <a:solidFill>
                  <a:schemeClr val="tx1"/>
                </a:solidFill>
                <a:latin typeface="Helvetica Neue"/>
                <a:ea typeface="Helvetica Neue"/>
                <a:cs typeface="Helvetica Neue"/>
                <a:sym typeface="Helvetica Neue"/>
              </a:rPr>
              <a:t>Tax collector. </a:t>
            </a:r>
            <a:r>
              <a:rPr lang="en-US" sz="1200" b="0" u="none" kern="1200" baseline="0" dirty="0">
                <a:solidFill>
                  <a:schemeClr val="tx1"/>
                </a:solidFill>
                <a:latin typeface="Helvetica Neue"/>
                <a:ea typeface="Helvetica Neue"/>
                <a:cs typeface="Helvetica Neue"/>
                <a:sym typeface="Helvetica Neue"/>
              </a:rPr>
              <a:t> man…a bunch of cold hearted folks in here for making fun of someone’s stature…he was a tax collector.</a:t>
            </a:r>
          </a:p>
          <a:p>
            <a:endParaRPr lang="en-US" sz="1200" b="0" u="none" kern="1200" baseline="0" dirty="0">
              <a:solidFill>
                <a:schemeClr val="tx1"/>
              </a:solidFill>
              <a:latin typeface="Helvetica Neue"/>
              <a:ea typeface="Helvetica Neue"/>
              <a:cs typeface="Helvetica Neue"/>
              <a:sym typeface="Helvetica Neue"/>
            </a:endParaRPr>
          </a:p>
          <a:p>
            <a:r>
              <a:rPr lang="en-US" sz="1200" b="0" u="none" kern="1200" baseline="0" dirty="0">
                <a:solidFill>
                  <a:schemeClr val="tx1"/>
                </a:solidFill>
                <a:latin typeface="Helvetica Neue"/>
                <a:ea typeface="Helvetica Neue"/>
                <a:cs typeface="Helvetica Neue"/>
                <a:sym typeface="Helvetica Neue"/>
              </a:rPr>
              <a:t>We’ve probably all heard this story, but I want to read through it really quickly. </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4</a:t>
            </a:fld>
            <a:endParaRPr lang="en-US"/>
          </a:p>
        </p:txBody>
      </p:sp>
    </p:spTree>
    <p:extLst>
      <p:ext uri="{BB962C8B-B14F-4D97-AF65-F5344CB8AC3E}">
        <p14:creationId xmlns:p14="http://schemas.microsoft.com/office/powerpoint/2010/main" val="1059528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Helvetica Neue"/>
                <a:ea typeface="Helvetica Neue"/>
                <a:cs typeface="Helvetica Neue"/>
                <a:sym typeface="Helvetica Neue"/>
              </a:rPr>
              <a:t>The point is...this year </a:t>
            </a:r>
            <a:r>
              <a:rPr lang="en-US" sz="1200" b="1" u="sng" kern="1200" dirty="0">
                <a:solidFill>
                  <a:schemeClr val="tx1"/>
                </a:solidFill>
                <a:effectLst/>
                <a:latin typeface="Helvetica Neue"/>
                <a:ea typeface="Helvetica Neue"/>
                <a:cs typeface="Helvetica Neue"/>
                <a:sym typeface="Helvetica Neue"/>
              </a:rPr>
              <a:t>YOU </a:t>
            </a:r>
            <a:r>
              <a:rPr lang="en-US" sz="1200" b="1" kern="1200" dirty="0">
                <a:solidFill>
                  <a:schemeClr val="tx1"/>
                </a:solidFill>
                <a:effectLst/>
                <a:latin typeface="Helvetica Neue"/>
                <a:ea typeface="Helvetica Neue"/>
                <a:cs typeface="Helvetica Neue"/>
                <a:sym typeface="Helvetica Neue"/>
              </a:rPr>
              <a:t>could be a major character in their life story </a:t>
            </a:r>
            <a:endParaRPr lang="en-US" sz="1200" kern="1200" dirty="0">
              <a:solidFill>
                <a:schemeClr val="tx1"/>
              </a:solidFill>
              <a:effectLst/>
              <a:latin typeface="Helvetica Neue"/>
              <a:ea typeface="Helvetica Neue"/>
              <a:cs typeface="Helvetica Neue"/>
              <a:sym typeface="Helvetica Neue"/>
            </a:endParaRPr>
          </a:p>
          <a:p>
            <a:r>
              <a:rPr lang="en-US" sz="1200" kern="1200" dirty="0">
                <a:solidFill>
                  <a:schemeClr val="tx1"/>
                </a:solidFill>
                <a:effectLst/>
                <a:latin typeface="Helvetica Neue"/>
                <a:ea typeface="Helvetica Neue"/>
                <a:cs typeface="Helvetica Neue"/>
                <a:sym typeface="Helvetica Neue"/>
              </a:rPr>
              <a:t> “It’s personal” </a:t>
            </a:r>
            <a:r>
              <a:rPr lang="en-US" sz="1200" b="1" kern="1200" dirty="0">
                <a:solidFill>
                  <a:schemeClr val="tx1"/>
                </a:solidFill>
                <a:effectLst/>
                <a:latin typeface="Helvetica Neue"/>
                <a:ea typeface="Helvetica Neue"/>
                <a:cs typeface="Helvetica Neue"/>
                <a:sym typeface="Helvetica Neue"/>
              </a:rPr>
              <a:t>- only personal if you show up...in person over and over</a:t>
            </a:r>
            <a:r>
              <a:rPr lang="en-US" sz="1200" kern="1200" dirty="0">
                <a:solidFill>
                  <a:schemeClr val="tx1"/>
                </a:solidFill>
                <a:effectLst/>
                <a:latin typeface="Helvetica Neue"/>
                <a:ea typeface="Helvetica Neue"/>
                <a:cs typeface="Helvetica Neue"/>
                <a:sym typeface="Helvetica Neue"/>
              </a:rPr>
              <a:t>. </a:t>
            </a:r>
          </a:p>
          <a:p>
            <a:r>
              <a:rPr lang="en-US" sz="1200" b="1" u="sng" kern="1200" dirty="0">
                <a:solidFill>
                  <a:schemeClr val="tx1"/>
                </a:solidFill>
                <a:effectLst/>
                <a:latin typeface="Helvetica Neue"/>
                <a:ea typeface="Helvetica Neue"/>
                <a:cs typeface="Helvetica Neue"/>
                <a:sym typeface="Helvetica Neue"/>
              </a:rPr>
              <a:t>Anyone can show up and simply say</a:t>
            </a:r>
            <a:r>
              <a:rPr lang="en-US" sz="1200" kern="1200" dirty="0">
                <a:solidFill>
                  <a:schemeClr val="tx1"/>
                </a:solidFill>
                <a:effectLst/>
                <a:latin typeface="Helvetica Neue"/>
                <a:ea typeface="Helvetica Neue"/>
                <a:cs typeface="Helvetica Neue"/>
                <a:sym typeface="Helvetica Neue"/>
              </a:rPr>
              <a:t>... </a:t>
            </a:r>
          </a:p>
          <a:p>
            <a:pPr lvl="0"/>
            <a:r>
              <a:rPr lang="en-US" sz="1200" kern="1200" dirty="0">
                <a:solidFill>
                  <a:schemeClr val="tx1"/>
                </a:solidFill>
                <a:effectLst/>
                <a:latin typeface="Helvetica Neue"/>
                <a:ea typeface="Helvetica Neue"/>
                <a:cs typeface="Helvetica Neue"/>
                <a:sym typeface="Helvetica Neue"/>
              </a:rPr>
              <a:t>You can do good </a:t>
            </a:r>
          </a:p>
          <a:p>
            <a:pPr lvl="0"/>
            <a:r>
              <a:rPr lang="en-US" sz="1200" kern="1200" dirty="0">
                <a:solidFill>
                  <a:schemeClr val="tx1"/>
                </a:solidFill>
                <a:effectLst/>
                <a:latin typeface="Helvetica Neue"/>
                <a:ea typeface="Helvetica Neue"/>
                <a:cs typeface="Helvetica Neue"/>
                <a:sym typeface="Helvetica Neue"/>
              </a:rPr>
              <a:t>You can love someone </a:t>
            </a:r>
          </a:p>
          <a:p>
            <a:pPr lvl="0"/>
            <a:r>
              <a:rPr lang="en-US" sz="1200" kern="1200" dirty="0">
                <a:solidFill>
                  <a:schemeClr val="tx1"/>
                </a:solidFill>
                <a:effectLst/>
                <a:latin typeface="Helvetica Neue"/>
                <a:ea typeface="Helvetica Neue"/>
                <a:cs typeface="Helvetica Neue"/>
                <a:sym typeface="Helvetica Neue"/>
              </a:rPr>
              <a:t>You can change... </a:t>
            </a:r>
          </a:p>
          <a:p>
            <a:r>
              <a:rPr lang="en-US" sz="1200" kern="1200" dirty="0">
                <a:solidFill>
                  <a:schemeClr val="tx1"/>
                </a:solidFill>
                <a:effectLst/>
                <a:latin typeface="Helvetica Neue"/>
                <a:ea typeface="Helvetica Neue"/>
                <a:cs typeface="Helvetica Neue"/>
                <a:sym typeface="Helvetica Neue"/>
              </a:rPr>
              <a:t>But it matters more when it comes from someone who... </a:t>
            </a:r>
          </a:p>
          <a:p>
            <a:pPr lvl="0"/>
            <a:r>
              <a:rPr lang="en-US" sz="1200" kern="1200" dirty="0">
                <a:solidFill>
                  <a:schemeClr val="tx1"/>
                </a:solidFill>
                <a:effectLst/>
                <a:latin typeface="Helvetica Neue"/>
                <a:ea typeface="Helvetica Neue"/>
                <a:cs typeface="Helvetica Neue"/>
                <a:sym typeface="Helvetica Neue"/>
              </a:rPr>
              <a:t>Knows your name</a:t>
            </a:r>
          </a:p>
          <a:p>
            <a:pPr lvl="0"/>
            <a:r>
              <a:rPr lang="en-US" sz="1200" kern="1200" dirty="0">
                <a:solidFill>
                  <a:schemeClr val="tx1"/>
                </a:solidFill>
                <a:effectLst/>
                <a:latin typeface="Helvetica Neue"/>
                <a:ea typeface="Helvetica Neue"/>
                <a:cs typeface="Helvetica Neue"/>
                <a:sym typeface="Helvetica Neue"/>
              </a:rPr>
              <a:t>Knows what matters to you.</a:t>
            </a:r>
          </a:p>
          <a:p>
            <a:pPr lvl="0"/>
            <a:r>
              <a:rPr lang="en-US" sz="1200" kern="1200" dirty="0">
                <a:solidFill>
                  <a:schemeClr val="tx1"/>
                </a:solidFill>
                <a:effectLst/>
                <a:latin typeface="Helvetica Neue"/>
                <a:ea typeface="Helvetica Neue"/>
                <a:cs typeface="Helvetica Neue"/>
                <a:sym typeface="Helvetica Neue"/>
              </a:rPr>
              <a:t>Knows where your live </a:t>
            </a:r>
          </a:p>
          <a:p>
            <a:pPr lvl="0"/>
            <a:r>
              <a:rPr lang="en-US" sz="1200" kern="1200" dirty="0">
                <a:solidFill>
                  <a:schemeClr val="tx1"/>
                </a:solidFill>
                <a:effectLst/>
                <a:latin typeface="Helvetica Neue"/>
                <a:ea typeface="Helvetica Neue"/>
                <a:cs typeface="Helvetica Neue"/>
                <a:sym typeface="Helvetica Neue"/>
              </a:rPr>
              <a:t>Knows what you’ve done</a:t>
            </a:r>
          </a:p>
          <a:p>
            <a:r>
              <a:rPr lang="en-US" sz="1200" kern="1200" dirty="0">
                <a:solidFill>
                  <a:schemeClr val="tx1"/>
                </a:solidFill>
                <a:effectLst/>
                <a:latin typeface="Helvetica Neue"/>
                <a:ea typeface="Helvetica Neue"/>
                <a:cs typeface="Helvetica Neue"/>
                <a:sym typeface="Helvetica Neue"/>
              </a:rPr>
              <a:t>And those are the kind of people who get their name on the wall. May we ALL be those kinds of people. </a:t>
            </a:r>
          </a:p>
          <a:p>
            <a:r>
              <a:rPr lang="en-US" sz="1200" b="1" kern="1200" dirty="0">
                <a:solidFill>
                  <a:schemeClr val="tx1"/>
                </a:solidFill>
                <a:effectLst/>
                <a:latin typeface="Helvetica Neue"/>
                <a:ea typeface="Helvetica Neue"/>
                <a:cs typeface="Helvetica Neue"/>
                <a:sym typeface="Helvetica Neue"/>
              </a:rPr>
              <a:t>It’s Personal </a:t>
            </a:r>
            <a:endParaRPr lang="en-US" sz="1200" kern="1200" dirty="0">
              <a:solidFill>
                <a:schemeClr val="tx1"/>
              </a:solidFill>
              <a:effectLst/>
              <a:latin typeface="Helvetica Neue"/>
              <a:ea typeface="Helvetica Neue"/>
              <a:cs typeface="Helvetica Neue"/>
              <a:sym typeface="Helvetica Neue"/>
            </a:endParaRP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40</a:t>
            </a:fld>
            <a:endParaRPr lang="en-US"/>
          </a:p>
        </p:txBody>
      </p:sp>
    </p:spTree>
    <p:extLst>
      <p:ext uri="{BB962C8B-B14F-4D97-AF65-F5344CB8AC3E}">
        <p14:creationId xmlns:p14="http://schemas.microsoft.com/office/powerpoint/2010/main" val="484229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Any questions?</a:t>
            </a:r>
            <a:endParaRPr lang="en-US" dirty="0"/>
          </a:p>
          <a:p>
            <a:endParaRPr lang="en-US" dirty="0"/>
          </a:p>
        </p:txBody>
      </p:sp>
    </p:spTree>
    <p:extLst>
      <p:ext uri="{BB962C8B-B14F-4D97-AF65-F5344CB8AC3E}">
        <p14:creationId xmlns:p14="http://schemas.microsoft.com/office/powerpoint/2010/main" val="55221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5</a:t>
            </a:fld>
            <a:endParaRPr lang="en-US"/>
          </a:p>
        </p:txBody>
      </p:sp>
    </p:spTree>
    <p:extLst>
      <p:ext uri="{BB962C8B-B14F-4D97-AF65-F5344CB8AC3E}">
        <p14:creationId xmlns:p14="http://schemas.microsoft.com/office/powerpoint/2010/main" val="219166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6</a:t>
            </a:fld>
            <a:endParaRPr lang="en-US"/>
          </a:p>
        </p:txBody>
      </p:sp>
    </p:spTree>
    <p:extLst>
      <p:ext uri="{BB962C8B-B14F-4D97-AF65-F5344CB8AC3E}">
        <p14:creationId xmlns:p14="http://schemas.microsoft.com/office/powerpoint/2010/main" val="398548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7</a:t>
            </a:fld>
            <a:endParaRPr lang="en-US"/>
          </a:p>
        </p:txBody>
      </p:sp>
    </p:spTree>
    <p:extLst>
      <p:ext uri="{BB962C8B-B14F-4D97-AF65-F5344CB8AC3E}">
        <p14:creationId xmlns:p14="http://schemas.microsoft.com/office/powerpoint/2010/main" val="87477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8</a:t>
            </a:fld>
            <a:endParaRPr lang="en-US"/>
          </a:p>
        </p:txBody>
      </p:sp>
    </p:spTree>
    <p:extLst>
      <p:ext uri="{BB962C8B-B14F-4D97-AF65-F5344CB8AC3E}">
        <p14:creationId xmlns:p14="http://schemas.microsoft.com/office/powerpoint/2010/main" val="142095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a:solidFill>
                  <a:schemeClr val="tx1"/>
                </a:solidFill>
                <a:latin typeface="Helvetica Neue"/>
                <a:ea typeface="Helvetica Neue"/>
                <a:cs typeface="Helvetica Neue"/>
                <a:sym typeface="Helvetica Neue"/>
              </a:rPr>
              <a:t>Jesus entered Jericho and was passing through. </a:t>
            </a:r>
            <a:r>
              <a:rPr lang="en-US" sz="1200" u="none" kern="1200" baseline="30000" dirty="0">
                <a:solidFill>
                  <a:schemeClr val="tx1"/>
                </a:solidFill>
                <a:latin typeface="Helvetica Neue"/>
                <a:ea typeface="Helvetica Neue"/>
                <a:cs typeface="Helvetica Neue"/>
                <a:sym typeface="Helvetica Neue"/>
              </a:rPr>
              <a:t>2 </a:t>
            </a:r>
            <a:r>
              <a:rPr lang="en-US" sz="1200" u="none" kern="1200" baseline="0" dirty="0">
                <a:solidFill>
                  <a:schemeClr val="tx1"/>
                </a:solidFill>
                <a:latin typeface="Helvetica Neue"/>
                <a:ea typeface="Helvetica Neue"/>
                <a:cs typeface="Helvetica Neue"/>
                <a:sym typeface="Helvetica Neue"/>
              </a:rPr>
              <a:t>A man was there by the name of Zacchaeus; he was a chief tax collector and was wealthy. </a:t>
            </a:r>
            <a:r>
              <a:rPr lang="en-US" sz="1200" u="none" kern="1200" baseline="30000" dirty="0">
                <a:solidFill>
                  <a:schemeClr val="tx1"/>
                </a:solidFill>
                <a:latin typeface="Helvetica Neue"/>
                <a:ea typeface="Helvetica Neue"/>
                <a:cs typeface="Helvetica Neue"/>
                <a:sym typeface="Helvetica Neue"/>
              </a:rPr>
              <a:t>3 </a:t>
            </a:r>
            <a:r>
              <a:rPr lang="en-US" sz="1200" u="none" kern="1200" baseline="0" dirty="0">
                <a:solidFill>
                  <a:schemeClr val="tx1"/>
                </a:solidFill>
                <a:latin typeface="Helvetica Neue"/>
                <a:ea typeface="Helvetica Neue"/>
                <a:cs typeface="Helvetica Neue"/>
                <a:sym typeface="Helvetica Neue"/>
              </a:rPr>
              <a:t>He wanted to see who Jesus was, but because he was short he could not see over the crowd.</a:t>
            </a:r>
            <a:r>
              <a:rPr lang="en-US" sz="1200" u="none" kern="1200" baseline="30000" dirty="0">
                <a:solidFill>
                  <a:schemeClr val="tx1"/>
                </a:solidFill>
                <a:latin typeface="Helvetica Neue"/>
                <a:ea typeface="Helvetica Neue"/>
                <a:cs typeface="Helvetica Neue"/>
                <a:sym typeface="Helvetica Neue"/>
              </a:rPr>
              <a:t>4 </a:t>
            </a:r>
            <a:r>
              <a:rPr lang="en-US" sz="1200" u="none" kern="1200" baseline="0" dirty="0">
                <a:solidFill>
                  <a:schemeClr val="tx1"/>
                </a:solidFill>
                <a:latin typeface="Helvetica Neue"/>
                <a:ea typeface="Helvetica Neue"/>
                <a:cs typeface="Helvetica Neue"/>
                <a:sym typeface="Helvetica Neue"/>
              </a:rPr>
              <a:t>So he ran ahead and climbed a sycamore-fig tree to see him, since Jesus was coming that way.</a:t>
            </a:r>
          </a:p>
          <a:p>
            <a:r>
              <a:rPr lang="en-US" sz="1200" u="none" kern="1200" baseline="0" dirty="0">
                <a:solidFill>
                  <a:schemeClr val="tx1"/>
                </a:solidFill>
                <a:latin typeface="Helvetica Neue"/>
                <a:ea typeface="Helvetica Neue"/>
                <a:cs typeface="Helvetica Neue"/>
                <a:sym typeface="Helvetica Neue"/>
              </a:rPr>
              <a:t>When Jesus reached the spot, he looked up and said to him, “Zacchaeus, come down immediately. I must stay at your house today.” </a:t>
            </a:r>
            <a:r>
              <a:rPr lang="en-US" sz="1200" b="1" u="none" kern="1200" baseline="30000" dirty="0">
                <a:solidFill>
                  <a:schemeClr val="tx1"/>
                </a:solidFill>
                <a:latin typeface="Helvetica Neue"/>
                <a:ea typeface="Helvetica Neue"/>
                <a:cs typeface="Helvetica Neue"/>
                <a:sym typeface="Helvetica Neue"/>
              </a:rPr>
              <a:t>6 </a:t>
            </a:r>
            <a:r>
              <a:rPr lang="en-US" sz="1200" b="0" u="none" kern="1200" baseline="0" dirty="0">
                <a:solidFill>
                  <a:schemeClr val="tx1"/>
                </a:solidFill>
                <a:latin typeface="Helvetica Neue"/>
                <a:ea typeface="Helvetica Neue"/>
                <a:cs typeface="Helvetica Neue"/>
                <a:sym typeface="Helvetica Neue"/>
              </a:rPr>
              <a:t>So he came down at once and welcomed him gladly.</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7 </a:t>
            </a:r>
            <a:r>
              <a:rPr lang="en-US" sz="1200" b="0" u="none" kern="1200" baseline="0" dirty="0">
                <a:solidFill>
                  <a:schemeClr val="tx1"/>
                </a:solidFill>
                <a:latin typeface="Helvetica Neue"/>
                <a:ea typeface="Helvetica Neue"/>
                <a:cs typeface="Helvetica Neue"/>
                <a:sym typeface="Helvetica Neue"/>
              </a:rPr>
              <a:t>All the people saw this and began to mutter, “He has gone to be the guest of a sinner.”</a:t>
            </a:r>
          </a:p>
          <a:p>
            <a:endParaRPr lang="en-US" sz="1200" b="0" u="none" kern="1200" baseline="0" dirty="0">
              <a:solidFill>
                <a:schemeClr val="tx1"/>
              </a:solidFill>
              <a:latin typeface="Helvetica Neue"/>
              <a:ea typeface="Helvetica Neue"/>
              <a:cs typeface="Helvetica Neue"/>
              <a:sym typeface="Helvetica Neue"/>
            </a:endParaRPr>
          </a:p>
          <a:p>
            <a:r>
              <a:rPr lang="en-US" sz="1200" b="1" u="none" kern="1200" baseline="30000" dirty="0">
                <a:solidFill>
                  <a:schemeClr val="tx1"/>
                </a:solidFill>
                <a:latin typeface="Helvetica Neue"/>
                <a:ea typeface="Helvetica Neue"/>
                <a:cs typeface="Helvetica Neue"/>
                <a:sym typeface="Helvetica Neue"/>
              </a:rPr>
              <a:t>8 </a:t>
            </a:r>
            <a:r>
              <a:rPr lang="en-US" sz="1200" b="0" u="none" kern="1200" baseline="0" dirty="0">
                <a:solidFill>
                  <a:schemeClr val="tx1"/>
                </a:solidFill>
                <a:latin typeface="Helvetica Neue"/>
                <a:ea typeface="Helvetica Neue"/>
                <a:cs typeface="Helvetica Neue"/>
                <a:sym typeface="Helvetica Neue"/>
              </a:rPr>
              <a:t>But Zacchaeus stood up and said to the Lord, “Look, Lord! Here and now I give half of my possessions to the poor, and if I have cheated anybody out of </a:t>
            </a:r>
            <a:r>
              <a:rPr lang="en-US" sz="1200" b="0" u="none" kern="1200" baseline="0" dirty="0" err="1">
                <a:solidFill>
                  <a:schemeClr val="tx1"/>
                </a:solidFill>
                <a:latin typeface="Helvetica Neue"/>
                <a:ea typeface="Helvetica Neue"/>
                <a:cs typeface="Helvetica Neue"/>
                <a:sym typeface="Helvetica Neue"/>
              </a:rPr>
              <a:t>anything,I</a:t>
            </a:r>
            <a:r>
              <a:rPr lang="en-US" sz="1200" b="0" u="none" kern="1200" baseline="0" dirty="0">
                <a:solidFill>
                  <a:schemeClr val="tx1"/>
                </a:solidFill>
                <a:latin typeface="Helvetica Neue"/>
                <a:ea typeface="Helvetica Neue"/>
                <a:cs typeface="Helvetica Neue"/>
                <a:sym typeface="Helvetica Neue"/>
              </a:rPr>
              <a:t> will pay back four times the amount.” </a:t>
            </a:r>
          </a:p>
          <a:p>
            <a:r>
              <a:rPr lang="en-US" sz="1200" b="1" u="none" kern="1200" baseline="30000" dirty="0">
                <a:solidFill>
                  <a:schemeClr val="tx1"/>
                </a:solidFill>
                <a:latin typeface="Helvetica Neue"/>
                <a:ea typeface="Helvetica Neue"/>
                <a:cs typeface="Helvetica Neue"/>
                <a:sym typeface="Helvetica Neue"/>
              </a:rPr>
              <a:t>9 </a:t>
            </a:r>
            <a:r>
              <a:rPr lang="en-US" sz="1200" b="0" u="none" kern="1200" baseline="0" dirty="0">
                <a:solidFill>
                  <a:schemeClr val="tx1"/>
                </a:solidFill>
                <a:latin typeface="Helvetica Neue"/>
                <a:ea typeface="Helvetica Neue"/>
                <a:cs typeface="Helvetica Neue"/>
                <a:sym typeface="Helvetica Neue"/>
              </a:rPr>
              <a:t>Jesus said to him, “Today salvation has come to this house, because this man, too, is a son of Abraham. </a:t>
            </a:r>
            <a:r>
              <a:rPr lang="en-US" sz="1200" b="1" u="none" kern="1200" baseline="30000" dirty="0">
                <a:solidFill>
                  <a:schemeClr val="tx1"/>
                </a:solidFill>
                <a:latin typeface="Helvetica Neue"/>
                <a:ea typeface="Helvetica Neue"/>
                <a:cs typeface="Helvetica Neue"/>
                <a:sym typeface="Helvetica Neue"/>
              </a:rPr>
              <a:t>10 </a:t>
            </a:r>
            <a:r>
              <a:rPr lang="en-US" sz="1200" b="0" u="none" kern="1200" baseline="0" dirty="0">
                <a:solidFill>
                  <a:schemeClr val="tx1"/>
                </a:solidFill>
                <a:latin typeface="Helvetica Neue"/>
                <a:ea typeface="Helvetica Neue"/>
                <a:cs typeface="Helvetica Neue"/>
                <a:sym typeface="Helvetica Neue"/>
              </a:rPr>
              <a:t>For the Son of Man came to seek and to save the lost.”</a:t>
            </a:r>
          </a:p>
          <a:p>
            <a:endParaRPr lang="en-US" sz="1200" dirty="0"/>
          </a:p>
        </p:txBody>
      </p:sp>
      <p:sp>
        <p:nvSpPr>
          <p:cNvPr id="4" name="Slide Number Placeholder 3"/>
          <p:cNvSpPr>
            <a:spLocks noGrp="1"/>
          </p:cNvSpPr>
          <p:nvPr>
            <p:ph type="sldNum" sz="quarter" idx="10"/>
          </p:nvPr>
        </p:nvSpPr>
        <p:spPr/>
        <p:txBody>
          <a:bodyPr/>
          <a:lstStyle/>
          <a:p>
            <a:fld id="{7242B042-2A5E-9541-A9B2-CFA5E2DC8F57}" type="slidenum">
              <a:rPr lang="en-US" smtClean="0"/>
              <a:t>9</a:t>
            </a:fld>
            <a:endParaRPr lang="en-US"/>
          </a:p>
        </p:txBody>
      </p:sp>
    </p:spTree>
    <p:extLst>
      <p:ext uri="{BB962C8B-B14F-4D97-AF65-F5344CB8AC3E}">
        <p14:creationId xmlns:p14="http://schemas.microsoft.com/office/powerpoint/2010/main" val="887474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3" name="Image" descr="Image"/>
          <p:cNvPicPr>
            <a:picLocks noChangeAspect="1"/>
          </p:cNvPicPr>
          <p:nvPr/>
        </p:nvPicPr>
        <p:blipFill>
          <a:blip r:embed="rId2"/>
          <a:stretch>
            <a:fillRect/>
          </a:stretch>
        </p:blipFill>
        <p:spPr>
          <a:xfrm>
            <a:off x="761514" y="867921"/>
            <a:ext cx="3557427" cy="1071604"/>
          </a:xfrm>
          <a:prstGeom prst="rect">
            <a:avLst/>
          </a:prstGeom>
          <a:ln w="12700">
            <a:miter lim="400000"/>
          </a:ln>
        </p:spPr>
      </p:pic>
      <p:pic>
        <p:nvPicPr>
          <p:cNvPr id="14" name="Orange Students_Texture A.pdf" descr="Orange Students_Texture A.pdf"/>
          <p:cNvPicPr>
            <a:picLocks noChangeAspect="1"/>
          </p:cNvPicPr>
          <p:nvPr/>
        </p:nvPicPr>
        <p:blipFill>
          <a:blip r:embed="rId3"/>
          <a:stretch>
            <a:fillRect/>
          </a:stretch>
        </p:blipFill>
        <p:spPr>
          <a:xfrm>
            <a:off x="14610663" y="1471022"/>
            <a:ext cx="9156701" cy="6477001"/>
          </a:xfrm>
          <a:prstGeom prst="rect">
            <a:avLst/>
          </a:prstGeom>
          <a:ln w="12700">
            <a:miter lim="400000"/>
          </a:ln>
        </p:spPr>
      </p:pic>
      <p:pic>
        <p:nvPicPr>
          <p:cNvPr id="15" name="Image" descr="Image"/>
          <p:cNvPicPr>
            <a:picLocks noChangeAspect="1"/>
          </p:cNvPicPr>
          <p:nvPr/>
        </p:nvPicPr>
        <p:blipFill>
          <a:blip r:embed="rId4"/>
          <a:stretch>
            <a:fillRect/>
          </a:stretch>
        </p:blipFill>
        <p:spPr>
          <a:prstGeom prst="rect">
            <a:avLst/>
          </a:prstGeom>
          <a:ln w="12700">
            <a:miter lim="400000"/>
          </a:ln>
        </p:spPr>
      </p:pic>
      <p:pic>
        <p:nvPicPr>
          <p:cNvPr id="16" name="Image" descr="Image"/>
          <p:cNvPicPr>
            <a:picLocks noChangeAspect="1"/>
          </p:cNvPicPr>
          <p:nvPr/>
        </p:nvPicPr>
        <p:blipFill>
          <a:blip r:embed="rId5"/>
          <a:stretch>
            <a:fillRect/>
          </a:stretch>
        </p:blipFill>
        <p:spPr>
          <a:xfrm>
            <a:off x="-456272" y="-2139595"/>
            <a:ext cx="24506779" cy="17334471"/>
          </a:xfrm>
          <a:prstGeom prst="rect">
            <a:avLst/>
          </a:prstGeom>
          <a:ln w="12700">
            <a:miter lim="400000"/>
          </a:ln>
        </p:spPr>
      </p:pic>
      <p:sp>
        <p:nvSpPr>
          <p:cNvPr id="17" name="Text"/>
          <p:cNvSpPr txBox="1">
            <a:spLocks noGrp="1"/>
          </p:cNvSpPr>
          <p:nvPr>
            <p:ph type="body" sz="quarter" idx="13"/>
          </p:nvPr>
        </p:nvSpPr>
        <p:spPr>
          <a:xfrm>
            <a:off x="1903870" y="5414910"/>
            <a:ext cx="20984668" cy="1438276"/>
          </a:xfrm>
          <a:prstGeom prst="rect">
            <a:avLst/>
          </a:prstGeom>
        </p:spPr>
        <p:txBody>
          <a:bodyPr>
            <a:spAutoFit/>
          </a:bodyPr>
          <a:lstStyle/>
          <a:p>
            <a:pPr marL="0" indent="0" algn="ctr">
              <a:spcBef>
                <a:spcPts val="0"/>
              </a:spcBef>
              <a:buSzTx/>
              <a:buNone/>
              <a:defRPr sz="7500">
                <a:solidFill>
                  <a:srgbClr val="FFFFFF"/>
                </a:solidFill>
                <a:latin typeface="Avenir Next Heavy"/>
                <a:ea typeface="Avenir Next Heavy"/>
                <a:cs typeface="Avenir Next Heavy"/>
                <a:sym typeface="Avenir Next Heavy"/>
              </a:defRPr>
            </a:pPr>
            <a:endParaRPr/>
          </a:p>
        </p:txBody>
      </p:sp>
      <p:pic>
        <p:nvPicPr>
          <p:cNvPr id="18" name="Image" descr="Image"/>
          <p:cNvPicPr>
            <a:picLocks noChangeAspect="1"/>
          </p:cNvPicPr>
          <p:nvPr/>
        </p:nvPicPr>
        <p:blipFill>
          <a:blip r:embed="rId4"/>
          <a:stretch>
            <a:fillRect/>
          </a:stretch>
        </p:blipFill>
        <p:spPr>
          <a:xfrm rot="10800000">
            <a:off x="19599493" y="10198608"/>
            <a:ext cx="5232172" cy="7568960"/>
          </a:xfrm>
          <a:prstGeom prst="rect">
            <a:avLst/>
          </a:prstGeom>
          <a:ln w="12700">
            <a:miter lim="400000"/>
          </a:ln>
        </p:spPr>
      </p:pic>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7ABCD387-67F8-184E-9118-4E8DE537AE1D}"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904950" y="13010554"/>
            <a:ext cx="556242" cy="513601"/>
          </a:xfrm>
        </p:spPr>
        <p:txBody>
          <a:bodyPr/>
          <a:lstStyle/>
          <a:p>
            <a:fld id="{5B96F72D-63D6-874D-984A-F117B7F20F20}" type="slidenum">
              <a:rPr lang="en-US" smtClean="0"/>
              <a:t>‹#›</a:t>
            </a:fld>
            <a:endParaRPr lang="en-US"/>
          </a:p>
        </p:txBody>
      </p:sp>
    </p:spTree>
    <p:extLst>
      <p:ext uri="{BB962C8B-B14F-4D97-AF65-F5344CB8AC3E}">
        <p14:creationId xmlns:p14="http://schemas.microsoft.com/office/powerpoint/2010/main" val="92547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BCD387-67F8-184E-9118-4E8DE537AE1D}"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904950" y="13010554"/>
            <a:ext cx="556242" cy="513601"/>
          </a:xfrm>
        </p:spPr>
        <p:txBody>
          <a:bodyPr/>
          <a:lstStyle/>
          <a:p>
            <a:fld id="{5B96F72D-63D6-874D-984A-F117B7F20F20}" type="slidenum">
              <a:rPr lang="en-US" smtClean="0"/>
              <a:t>‹#›</a:t>
            </a:fld>
            <a:endParaRPr lang="en-US"/>
          </a:p>
        </p:txBody>
      </p:sp>
    </p:spTree>
    <p:extLst>
      <p:ext uri="{BB962C8B-B14F-4D97-AF65-F5344CB8AC3E}">
        <p14:creationId xmlns:p14="http://schemas.microsoft.com/office/powerpoint/2010/main" val="3595388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4468"/>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1630695"/>
            <a:ext cx="15609094" cy="303609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pic>
        <p:nvPicPr>
          <p:cNvPr id="3" name="Image" descr="Image"/>
          <p:cNvPicPr>
            <a:picLocks noChangeAspect="1"/>
          </p:cNvPicPr>
          <p:nvPr/>
        </p:nvPicPr>
        <p:blipFill>
          <a:blip r:embed="rId5"/>
          <a:stretch>
            <a:fillRect/>
          </a:stretch>
        </p:blipFill>
        <p:spPr>
          <a:xfrm>
            <a:off x="-456272" y="-2139595"/>
            <a:ext cx="24506779" cy="17334471"/>
          </a:xfrm>
          <a:prstGeom prst="rect">
            <a:avLst/>
          </a:prstGeom>
          <a:ln w="12700">
            <a:miter lim="400000"/>
          </a:ln>
        </p:spPr>
      </p:pic>
      <p:pic>
        <p:nvPicPr>
          <p:cNvPr id="4" name="Image" descr="Image"/>
          <p:cNvPicPr>
            <a:picLocks noChangeAspect="1"/>
          </p:cNvPicPr>
          <p:nvPr/>
        </p:nvPicPr>
        <p:blipFill>
          <a:blip r:embed="rId6"/>
          <a:stretch>
            <a:fillRect/>
          </a:stretch>
        </p:blipFill>
        <p:spPr>
          <a:xfrm>
            <a:off x="21221176" y="10784647"/>
            <a:ext cx="2337333" cy="2337334"/>
          </a:xfrm>
          <a:prstGeom prst="rect">
            <a:avLst/>
          </a:prstGeom>
          <a:ln w="12700">
            <a:miter lim="400000"/>
          </a:ln>
        </p:spPr>
      </p:pic>
      <p:sp>
        <p:nvSpPr>
          <p:cNvPr id="5" name="Body Level One…"/>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transition spd="med"/>
  <p:txStyles>
    <p:titleStyle>
      <a:lvl1pPr marL="0" marR="0" indent="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1pPr>
      <a:lvl2pPr marL="0" marR="0" indent="2286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2pPr>
      <a:lvl3pPr marL="0" marR="0" indent="4572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3pPr>
      <a:lvl4pPr marL="0" marR="0" indent="6858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4pPr>
      <a:lvl5pPr marL="0" marR="0" indent="9144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5pPr>
      <a:lvl6pPr marL="0" marR="0" indent="11430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6pPr>
      <a:lvl7pPr marL="0" marR="0" indent="13716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7pPr>
      <a:lvl8pPr marL="0" marR="0" indent="16002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8pPr>
      <a:lvl9pPr marL="0" marR="0" indent="1828800" algn="ctr" defTabSz="821531" latinLnBrk="0">
        <a:lnSpc>
          <a:spcPct val="100000"/>
        </a:lnSpc>
        <a:spcBef>
          <a:spcPts val="0"/>
        </a:spcBef>
        <a:spcAft>
          <a:spcPts val="0"/>
        </a:spcAft>
        <a:buClrTx/>
        <a:buSzTx/>
        <a:buFontTx/>
        <a:buNone/>
        <a:tabLst/>
        <a:defRPr sz="11200" b="1" i="0" u="none" strike="noStrike" cap="none" spc="0" baseline="0">
          <a:ln>
            <a:noFill/>
          </a:ln>
          <a:solidFill>
            <a:srgbClr val="FFFFFF"/>
          </a:solidFill>
          <a:uFillTx/>
          <a:latin typeface="Avenir Next"/>
          <a:ea typeface="Avenir Next"/>
          <a:cs typeface="Avenir Next"/>
          <a:sym typeface="Avenir Nex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TITLE - VINYL OT…"/>
          <p:cNvSpPr txBox="1">
            <a:spLocks noGrp="1"/>
          </p:cNvSpPr>
          <p:nvPr>
            <p:ph type="body" idx="13"/>
          </p:nvPr>
        </p:nvSpPr>
        <p:spPr>
          <a:xfrm>
            <a:off x="1755989" y="4785318"/>
            <a:ext cx="20997737" cy="4145365"/>
          </a:xfrm>
          <a:prstGeom prst="rect">
            <a:avLst/>
          </a:prstGeom>
          <a:extLst>
            <a:ext uri="{C572A759-6A51-4108-AA02-DFA0A04FC94B}">
              <ma14:wrappingTextBoxFlag xmlns:ma14="http://schemas.microsoft.com/office/mac/drawingml/2011/main" xmlns="" val="1"/>
            </a:ext>
          </a:extLst>
        </p:spPr>
        <p:txBody>
          <a:bodyPr/>
          <a:lstStyle/>
          <a:p>
            <a:pPr marL="0" indent="0">
              <a:spcBef>
                <a:spcPts val="0"/>
              </a:spcBef>
              <a:buSzTx/>
              <a:buNone/>
              <a:defRPr sz="12000" b="1">
                <a:solidFill>
                  <a:srgbClr val="F4D070"/>
                </a:solidFill>
                <a:latin typeface="Avenir Next"/>
                <a:ea typeface="Avenir Next"/>
                <a:cs typeface="Avenir Next"/>
                <a:sym typeface="Avenir Next"/>
              </a:defRPr>
            </a:pPr>
            <a:r>
              <a:rPr lang="en-US" dirty="0"/>
              <a:t>IT’S PERSONAL</a:t>
            </a:r>
            <a:endParaRPr dirty="0"/>
          </a:p>
          <a:p>
            <a:pPr marL="0" indent="0">
              <a:spcBef>
                <a:spcPts val="0"/>
              </a:spcBef>
              <a:buSzTx/>
              <a:buNone/>
              <a:defRPr sz="7000">
                <a:solidFill>
                  <a:srgbClr val="FFFFFF"/>
                </a:solidFill>
                <a:latin typeface="Avenir Next Medium"/>
                <a:ea typeface="Avenir Next Medium"/>
                <a:cs typeface="Avenir Next Medium"/>
                <a:sym typeface="Avenir Next Medium"/>
              </a:defRPr>
            </a:pPr>
            <a:r>
              <a:rPr lang="en-US" dirty="0"/>
              <a:t>Charlie Conder |</a:t>
            </a:r>
            <a:r>
              <a:rPr dirty="0"/>
              <a:t> </a:t>
            </a:r>
            <a:r>
              <a:rPr lang="en-US" dirty="0"/>
              <a:t>@</a:t>
            </a:r>
            <a:r>
              <a:rPr lang="en-US" dirty="0" err="1"/>
              <a:t>charlieconder</a:t>
            </a:r>
            <a:endParaRPr lang="en-US" dirty="0"/>
          </a:p>
          <a:p>
            <a:pPr marL="0" indent="0">
              <a:spcBef>
                <a:spcPts val="0"/>
              </a:spcBef>
              <a:buSzTx/>
              <a:buNone/>
              <a:defRPr sz="7000">
                <a:solidFill>
                  <a:srgbClr val="FFFFFF"/>
                </a:solidFill>
                <a:latin typeface="Avenir Next Medium"/>
                <a:ea typeface="Avenir Next Medium"/>
                <a:cs typeface="Avenir Next Medium"/>
                <a:sym typeface="Avenir Next Medium"/>
              </a:defRPr>
            </a:pPr>
            <a:r>
              <a:rPr lang="en-US" dirty="0" err="1"/>
              <a:t>charlie@thinkorange.com</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6247864"/>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But Zacchaeus stood up and said to the Lord, “Look, Lord! Here and now I give half of my possessions to the poor,</a:t>
            </a:r>
          </a:p>
        </p:txBody>
      </p:sp>
    </p:spTree>
    <p:extLst>
      <p:ext uri="{BB962C8B-B14F-4D97-AF65-F5344CB8AC3E}">
        <p14:creationId xmlns:p14="http://schemas.microsoft.com/office/powerpoint/2010/main" val="208858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4708981"/>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“and if I have cheated anybody out of anything, I will pay back four times the amount.”</a:t>
            </a:r>
          </a:p>
        </p:txBody>
      </p:sp>
    </p:spTree>
    <p:extLst>
      <p:ext uri="{BB962C8B-B14F-4D97-AF65-F5344CB8AC3E}">
        <p14:creationId xmlns:p14="http://schemas.microsoft.com/office/powerpoint/2010/main" val="378831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6247864"/>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Jesus said to him, “Today salvation has come to this house, because this man, too, is a son of Abraham. </a:t>
            </a:r>
          </a:p>
        </p:txBody>
      </p:sp>
    </p:spTree>
    <p:extLst>
      <p:ext uri="{BB962C8B-B14F-4D97-AF65-F5344CB8AC3E}">
        <p14:creationId xmlns:p14="http://schemas.microsoft.com/office/powerpoint/2010/main" val="129868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3170099"/>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“For the Son of Man came to seek and to save the lost.”</a:t>
            </a:r>
          </a:p>
        </p:txBody>
      </p:sp>
    </p:spTree>
    <p:extLst>
      <p:ext uri="{BB962C8B-B14F-4D97-AF65-F5344CB8AC3E}">
        <p14:creationId xmlns:p14="http://schemas.microsoft.com/office/powerpoint/2010/main" val="135128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61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8297" y="4632327"/>
            <a:ext cx="19747406" cy="3170099"/>
          </a:xfrm>
          <a:prstGeom prst="rect">
            <a:avLst/>
          </a:prstGeom>
          <a:noFill/>
        </p:spPr>
        <p:txBody>
          <a:bodyPr wrap="square" rtlCol="0">
            <a:spAutoFit/>
          </a:bodyPr>
          <a:lstStyle/>
          <a:p>
            <a:pPr algn="ctr"/>
            <a:r>
              <a:rPr lang="en-US" sz="10000" dirty="0">
                <a:solidFill>
                  <a:schemeClr val="bg1"/>
                </a:solidFill>
                <a:latin typeface="Avenir Next" charset="0"/>
                <a:ea typeface="Avenir Next" charset="0"/>
                <a:cs typeface="Avenir Next" charset="0"/>
              </a:rPr>
              <a:t>Everybody needs somebody to see them like Jesus does.</a:t>
            </a:r>
          </a:p>
        </p:txBody>
      </p:sp>
    </p:spTree>
    <p:extLst>
      <p:ext uri="{BB962C8B-B14F-4D97-AF65-F5344CB8AC3E}">
        <p14:creationId xmlns:p14="http://schemas.microsoft.com/office/powerpoint/2010/main" val="120665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FF7C27-5E11-004D-B9D5-11670021CE91}"/>
              </a:ext>
            </a:extLst>
          </p:cNvPr>
          <p:cNvSpPr txBox="1"/>
          <p:nvPr/>
        </p:nvSpPr>
        <p:spPr>
          <a:xfrm>
            <a:off x="2318297" y="4632327"/>
            <a:ext cx="19747406" cy="3170099"/>
          </a:xfrm>
          <a:prstGeom prst="rect">
            <a:avLst/>
          </a:prstGeom>
          <a:noFill/>
        </p:spPr>
        <p:txBody>
          <a:bodyPr wrap="square" rtlCol="0">
            <a:spAutoFit/>
          </a:bodyPr>
          <a:lstStyle/>
          <a:p>
            <a:r>
              <a:rPr lang="en-US" sz="10000" dirty="0">
                <a:solidFill>
                  <a:schemeClr val="bg1"/>
                </a:solidFill>
                <a:latin typeface="Avenir Next" charset="0"/>
                <a:ea typeface="Avenir Next" charset="0"/>
                <a:cs typeface="Avenir Next" charset="0"/>
              </a:rPr>
              <a:t>Jesus called him </a:t>
            </a:r>
            <a:r>
              <a:rPr lang="en-US" sz="10000" b="1" dirty="0">
                <a:solidFill>
                  <a:schemeClr val="bg1"/>
                </a:solidFill>
                <a:latin typeface="Avenir Next" charset="0"/>
                <a:ea typeface="Avenir Next" charset="0"/>
                <a:cs typeface="Avenir Next" charset="0"/>
              </a:rPr>
              <a:t>by</a:t>
            </a:r>
            <a:r>
              <a:rPr lang="en-US" sz="10000" dirty="0">
                <a:solidFill>
                  <a:schemeClr val="bg1"/>
                </a:solidFill>
                <a:latin typeface="Avenir Next" charset="0"/>
                <a:ea typeface="Avenir Next" charset="0"/>
                <a:cs typeface="Avenir Next" charset="0"/>
              </a:rPr>
              <a:t> </a:t>
            </a:r>
            <a:r>
              <a:rPr lang="en-US" sz="10000" b="1" dirty="0">
                <a:solidFill>
                  <a:schemeClr val="bg1"/>
                </a:solidFill>
                <a:latin typeface="Avenir Next" charset="0"/>
                <a:ea typeface="Avenir Next" charset="0"/>
                <a:cs typeface="Avenir Next" charset="0"/>
              </a:rPr>
              <a:t>name</a:t>
            </a:r>
            <a:r>
              <a:rPr lang="en-US" sz="10000" dirty="0">
                <a:solidFill>
                  <a:schemeClr val="bg1"/>
                </a:solidFill>
                <a:latin typeface="Avenir Next" charset="0"/>
                <a:ea typeface="Avenir Next" charset="0"/>
                <a:cs typeface="Avenir Next" charset="0"/>
              </a:rPr>
              <a:t>.</a:t>
            </a:r>
          </a:p>
          <a:p>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04681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F26369-9398-B04C-9126-98884D2B0B7A}"/>
              </a:ext>
            </a:extLst>
          </p:cNvPr>
          <p:cNvSpPr txBox="1"/>
          <p:nvPr/>
        </p:nvSpPr>
        <p:spPr>
          <a:xfrm>
            <a:off x="2318297" y="4632327"/>
            <a:ext cx="19747406" cy="3170099"/>
          </a:xfrm>
          <a:prstGeom prst="rect">
            <a:avLst/>
          </a:prstGeom>
          <a:noFill/>
        </p:spPr>
        <p:txBody>
          <a:bodyPr wrap="square" rtlCol="0">
            <a:spAutoFit/>
          </a:bodyPr>
          <a:lstStyle/>
          <a:p>
            <a:r>
              <a:rPr lang="en-US" sz="10000" dirty="0">
                <a:solidFill>
                  <a:schemeClr val="bg1"/>
                </a:solidFill>
                <a:latin typeface="Avenir Next" charset="0"/>
                <a:ea typeface="Avenir Next" charset="0"/>
                <a:cs typeface="Avenir Next" charset="0"/>
              </a:rPr>
              <a:t>Jesus knew </a:t>
            </a:r>
            <a:br>
              <a:rPr lang="en-US" sz="10000" dirty="0">
                <a:solidFill>
                  <a:schemeClr val="bg1"/>
                </a:solidFill>
                <a:latin typeface="Avenir Next" charset="0"/>
                <a:ea typeface="Avenir Next" charset="0"/>
                <a:cs typeface="Avenir Next" charset="0"/>
              </a:rPr>
            </a:br>
            <a:r>
              <a:rPr lang="en-US" sz="10000" dirty="0">
                <a:solidFill>
                  <a:schemeClr val="bg1"/>
                </a:solidFill>
                <a:latin typeface="Avenir Next" charset="0"/>
                <a:ea typeface="Avenir Next" charset="0"/>
                <a:cs typeface="Avenir Next" charset="0"/>
              </a:rPr>
              <a:t>what </a:t>
            </a:r>
            <a:r>
              <a:rPr lang="en-US" sz="10000" b="1" dirty="0">
                <a:solidFill>
                  <a:schemeClr val="bg1"/>
                </a:solidFill>
                <a:latin typeface="Avenir Next" charset="0"/>
                <a:ea typeface="Avenir Next" charset="0"/>
                <a:cs typeface="Avenir Next" charset="0"/>
              </a:rPr>
              <a:t>mattered</a:t>
            </a:r>
            <a:r>
              <a:rPr lang="en-US" sz="10000" dirty="0">
                <a:solidFill>
                  <a:schemeClr val="bg1"/>
                </a:solidFill>
                <a:latin typeface="Avenir Next" charset="0"/>
                <a:ea typeface="Avenir Next" charset="0"/>
                <a:cs typeface="Avenir Next" charset="0"/>
              </a:rPr>
              <a:t> to him.</a:t>
            </a:r>
          </a:p>
        </p:txBody>
      </p:sp>
    </p:spTree>
    <p:extLst>
      <p:ext uri="{BB962C8B-B14F-4D97-AF65-F5344CB8AC3E}">
        <p14:creationId xmlns:p14="http://schemas.microsoft.com/office/powerpoint/2010/main" val="243482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039266-8E5F-1B40-88B8-7F5FCDCD3FE3}"/>
              </a:ext>
            </a:extLst>
          </p:cNvPr>
          <p:cNvSpPr txBox="1"/>
          <p:nvPr/>
        </p:nvSpPr>
        <p:spPr>
          <a:xfrm>
            <a:off x="2318297" y="4632327"/>
            <a:ext cx="19747406" cy="3170099"/>
          </a:xfrm>
          <a:prstGeom prst="rect">
            <a:avLst/>
          </a:prstGeom>
          <a:noFill/>
        </p:spPr>
        <p:txBody>
          <a:bodyPr wrap="square" rtlCol="0">
            <a:spAutoFit/>
          </a:bodyPr>
          <a:lstStyle/>
          <a:p>
            <a:r>
              <a:rPr lang="en-US" sz="10000" dirty="0">
                <a:solidFill>
                  <a:schemeClr val="bg1"/>
                </a:solidFill>
                <a:latin typeface="Avenir Next" charset="0"/>
                <a:ea typeface="Avenir Next" charset="0"/>
                <a:cs typeface="Avenir Next" charset="0"/>
              </a:rPr>
              <a:t>Jesus took the time to find out </a:t>
            </a:r>
            <a:r>
              <a:rPr lang="en-US" sz="10000" b="1" dirty="0">
                <a:solidFill>
                  <a:schemeClr val="bg1"/>
                </a:solidFill>
                <a:latin typeface="Avenir Next" charset="0"/>
                <a:ea typeface="Avenir Next" charset="0"/>
                <a:cs typeface="Avenir Next" charset="0"/>
              </a:rPr>
              <a:t>where he lived</a:t>
            </a:r>
            <a:r>
              <a:rPr lang="en-US" sz="100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161721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28013-074C-184D-9729-571BA1BB2836}"/>
              </a:ext>
            </a:extLst>
          </p:cNvPr>
          <p:cNvSpPr txBox="1"/>
          <p:nvPr/>
        </p:nvSpPr>
        <p:spPr>
          <a:xfrm>
            <a:off x="2318297" y="4632327"/>
            <a:ext cx="19747406" cy="1631216"/>
          </a:xfrm>
          <a:prstGeom prst="rect">
            <a:avLst/>
          </a:prstGeom>
          <a:noFill/>
        </p:spPr>
        <p:txBody>
          <a:bodyPr wrap="square" rtlCol="0">
            <a:spAutoFit/>
          </a:bodyPr>
          <a:lstStyle/>
          <a:p>
            <a:r>
              <a:rPr lang="en-US" sz="10000" dirty="0">
                <a:solidFill>
                  <a:schemeClr val="bg1"/>
                </a:solidFill>
                <a:latin typeface="Avenir Next" charset="0"/>
                <a:ea typeface="Avenir Next" charset="0"/>
                <a:cs typeface="Avenir Next" charset="0"/>
              </a:rPr>
              <a:t>Jesus knew </a:t>
            </a:r>
            <a:r>
              <a:rPr lang="en-US" sz="10000" b="1" dirty="0">
                <a:solidFill>
                  <a:schemeClr val="bg1"/>
                </a:solidFill>
                <a:latin typeface="Avenir Next" charset="0"/>
                <a:ea typeface="Avenir Next" charset="0"/>
                <a:cs typeface="Avenir Next" charset="0"/>
              </a:rPr>
              <a:t>what he had done</a:t>
            </a:r>
            <a:r>
              <a:rPr lang="en-US" sz="100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332102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4A28B37-C50E-9F41-8884-87E28A7026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800" y="0"/>
            <a:ext cx="10288321" cy="13717760"/>
          </a:xfrm>
        </p:spPr>
      </p:pic>
    </p:spTree>
    <p:extLst>
      <p:ext uri="{BB962C8B-B14F-4D97-AF65-F5344CB8AC3E}">
        <p14:creationId xmlns:p14="http://schemas.microsoft.com/office/powerpoint/2010/main" val="341197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6C3579-DFB9-904D-9F51-CB57FF5D175D}"/>
              </a:ext>
            </a:extLst>
          </p:cNvPr>
          <p:cNvSpPr txBox="1"/>
          <p:nvPr/>
        </p:nvSpPr>
        <p:spPr>
          <a:xfrm>
            <a:off x="2318297" y="4632327"/>
            <a:ext cx="19747406" cy="1631216"/>
          </a:xfrm>
          <a:prstGeom prst="rect">
            <a:avLst/>
          </a:prstGeom>
          <a:noFill/>
        </p:spPr>
        <p:txBody>
          <a:bodyPr wrap="square" rtlCol="0">
            <a:spAutoFit/>
          </a:bodyPr>
          <a:lstStyle/>
          <a:p>
            <a:r>
              <a:rPr lang="en-US" sz="10000" dirty="0">
                <a:solidFill>
                  <a:schemeClr val="bg1"/>
                </a:solidFill>
                <a:latin typeface="Avenir Next" charset="0"/>
                <a:ea typeface="Avenir Next" charset="0"/>
                <a:cs typeface="Avenir Next" charset="0"/>
              </a:rPr>
              <a:t>Jesus knew what he </a:t>
            </a:r>
            <a:r>
              <a:rPr lang="en-US" sz="10000" b="1" dirty="0">
                <a:solidFill>
                  <a:schemeClr val="bg1"/>
                </a:solidFill>
                <a:latin typeface="Avenir Next" charset="0"/>
                <a:ea typeface="Avenir Next" charset="0"/>
                <a:cs typeface="Avenir Next" charset="0"/>
              </a:rPr>
              <a:t>could</a:t>
            </a:r>
            <a:r>
              <a:rPr lang="en-US" sz="10000" dirty="0">
                <a:solidFill>
                  <a:schemeClr val="bg1"/>
                </a:solidFill>
                <a:latin typeface="Avenir Next" charset="0"/>
                <a:ea typeface="Avenir Next" charset="0"/>
                <a:cs typeface="Avenir Next" charset="0"/>
              </a:rPr>
              <a:t> do.</a:t>
            </a:r>
          </a:p>
        </p:txBody>
      </p:sp>
    </p:spTree>
    <p:extLst>
      <p:ext uri="{BB962C8B-B14F-4D97-AF65-F5344CB8AC3E}">
        <p14:creationId xmlns:p14="http://schemas.microsoft.com/office/powerpoint/2010/main" val="230247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3200003"/>
            <a:ext cx="20116800" cy="7690650"/>
          </a:xfrm>
          <a:prstGeom prst="rect">
            <a:avLst/>
          </a:prstGeom>
          <a:noFill/>
        </p:spPr>
        <p:txBody>
          <a:bodyPr wrap="square" rtlCol="0">
            <a:noAutofit/>
          </a:bodyPr>
          <a:lstStyle/>
          <a:p>
            <a:pPr algn="l"/>
            <a:r>
              <a:rPr lang="en-US" sz="10000" dirty="0">
                <a:solidFill>
                  <a:schemeClr val="bg1"/>
                </a:solidFill>
                <a:latin typeface="Avenir Next" charset="0"/>
                <a:ea typeface="Avenir Next" charset="0"/>
                <a:cs typeface="Avenir Next" charset="0"/>
              </a:rPr>
              <a:t>Do you know my name?</a:t>
            </a:r>
          </a:p>
          <a:p>
            <a:pPr algn="l"/>
            <a:r>
              <a:rPr lang="en-US" sz="10000" dirty="0">
                <a:solidFill>
                  <a:schemeClr val="bg1"/>
                </a:solidFill>
                <a:latin typeface="Avenir Next" charset="0"/>
                <a:ea typeface="Avenir Next" charset="0"/>
                <a:cs typeface="Avenir Next" charset="0"/>
              </a:rPr>
              <a:t>Do you know what matters to me?</a:t>
            </a:r>
          </a:p>
          <a:p>
            <a:pPr algn="l"/>
            <a:r>
              <a:rPr lang="en-US" sz="10000" dirty="0">
                <a:solidFill>
                  <a:schemeClr val="bg1"/>
                </a:solidFill>
                <a:latin typeface="Avenir Next" charset="0"/>
                <a:ea typeface="Avenir Next" charset="0"/>
                <a:cs typeface="Avenir Next" charset="0"/>
              </a:rPr>
              <a:t>Do you know where I live?</a:t>
            </a:r>
          </a:p>
          <a:p>
            <a:pPr algn="l"/>
            <a:r>
              <a:rPr lang="en-US" sz="10000" dirty="0">
                <a:solidFill>
                  <a:schemeClr val="bg1"/>
                </a:solidFill>
                <a:latin typeface="Avenir Next" charset="0"/>
                <a:ea typeface="Avenir Next" charset="0"/>
                <a:cs typeface="Avenir Next" charset="0"/>
              </a:rPr>
              <a:t>Do you know what I have done?</a:t>
            </a:r>
          </a:p>
          <a:p>
            <a:pPr algn="l"/>
            <a:r>
              <a:rPr lang="en-US" sz="10000" dirty="0">
                <a:solidFill>
                  <a:schemeClr val="bg1"/>
                </a:solidFill>
                <a:latin typeface="Avenir Next" charset="0"/>
                <a:ea typeface="Avenir Next" charset="0"/>
                <a:cs typeface="Avenir Next" charset="0"/>
              </a:rPr>
              <a:t>Do you know what I can do?</a:t>
            </a:r>
          </a:p>
        </p:txBody>
      </p:sp>
    </p:spTree>
    <p:extLst>
      <p:ext uri="{BB962C8B-B14F-4D97-AF65-F5344CB8AC3E}">
        <p14:creationId xmlns:p14="http://schemas.microsoft.com/office/powerpoint/2010/main" val="34066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4632327"/>
            <a:ext cx="21945600" cy="2492990"/>
          </a:xfrm>
          <a:prstGeom prst="rect">
            <a:avLst/>
          </a:prstGeom>
          <a:noFill/>
        </p:spPr>
        <p:txBody>
          <a:bodyPr wrap="square" rtlCol="0">
            <a:noAutofit/>
          </a:bodyPr>
          <a:lstStyle/>
          <a:p>
            <a:r>
              <a:rPr lang="en-US" sz="15000" dirty="0">
                <a:solidFill>
                  <a:schemeClr val="bg1"/>
                </a:solidFill>
                <a:latin typeface="Avenir Next" charset="0"/>
                <a:ea typeface="Avenir Next" charset="0"/>
                <a:cs typeface="Avenir Next" charset="0"/>
              </a:rPr>
              <a:t>Do you know </a:t>
            </a:r>
            <a:r>
              <a:rPr lang="en-US" sz="15000" b="1" dirty="0">
                <a:solidFill>
                  <a:schemeClr val="bg1"/>
                </a:solidFill>
                <a:latin typeface="Avenir Next" charset="0"/>
                <a:ea typeface="Avenir Next" charset="0"/>
                <a:cs typeface="Avenir Next" charset="0"/>
              </a:rPr>
              <a:t>my name</a:t>
            </a:r>
            <a:r>
              <a:rPr lang="en-US" sz="150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1220092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2600" y="3200400"/>
            <a:ext cx="23418800" cy="6388100"/>
          </a:xfrm>
          <a:prstGeom prst="rect">
            <a:avLst/>
          </a:prstGeom>
          <a:noFill/>
        </p:spPr>
        <p:txBody>
          <a:bodyPr wrap="square" rtlCol="0">
            <a:noAutofit/>
          </a:bodyPr>
          <a:lstStyle/>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Say their name out loud.</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Discover the story behind their name.</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Write their name down.</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Pray their name frequently.</a:t>
            </a:r>
          </a:p>
        </p:txBody>
      </p:sp>
    </p:spTree>
    <p:extLst>
      <p:ext uri="{BB962C8B-B14F-4D97-AF65-F5344CB8AC3E}">
        <p14:creationId xmlns:p14="http://schemas.microsoft.com/office/powerpoint/2010/main" val="31793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3737709"/>
            <a:ext cx="21945600" cy="4801314"/>
          </a:xfrm>
          <a:prstGeom prst="rect">
            <a:avLst/>
          </a:prstGeom>
          <a:noFill/>
        </p:spPr>
        <p:txBody>
          <a:bodyPr wrap="square" rtlCol="0">
            <a:noAutofit/>
          </a:bodyPr>
          <a:lstStyle/>
          <a:p>
            <a:pPr algn="ctr"/>
            <a:r>
              <a:rPr lang="en-US" sz="15000" dirty="0">
                <a:solidFill>
                  <a:schemeClr val="bg1"/>
                </a:solidFill>
                <a:latin typeface="Avenir Next" charset="0"/>
                <a:ea typeface="Avenir Next" charset="0"/>
                <a:cs typeface="Avenir Next" charset="0"/>
              </a:rPr>
              <a:t>Do you know what matters to me?</a:t>
            </a:r>
          </a:p>
        </p:txBody>
      </p:sp>
    </p:spTree>
    <p:extLst>
      <p:ext uri="{BB962C8B-B14F-4D97-AF65-F5344CB8AC3E}">
        <p14:creationId xmlns:p14="http://schemas.microsoft.com/office/powerpoint/2010/main" val="257291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3950" y="3200402"/>
            <a:ext cx="22136100" cy="6515100"/>
          </a:xfrm>
          <a:prstGeom prst="rect">
            <a:avLst/>
          </a:prstGeom>
          <a:noFill/>
        </p:spPr>
        <p:txBody>
          <a:bodyPr wrap="square" rtlCol="0">
            <a:noAutofit/>
          </a:bodyPr>
          <a:lstStyle/>
          <a:p>
            <a:pPr algn="ctr"/>
            <a:r>
              <a:rPr lang="en-US" sz="10000" dirty="0">
                <a:solidFill>
                  <a:schemeClr val="bg1"/>
                </a:solidFill>
                <a:latin typeface="Avenir Next" charset="0"/>
                <a:ea typeface="Avenir Next" charset="0"/>
                <a:cs typeface="Avenir Next" charset="0"/>
              </a:rPr>
              <a:t>Learning their name is a way to </a:t>
            </a:r>
            <a:r>
              <a:rPr lang="en-US" sz="10000" b="1" dirty="0">
                <a:solidFill>
                  <a:schemeClr val="bg1"/>
                </a:solidFill>
                <a:latin typeface="Avenir Next" charset="0"/>
                <a:ea typeface="Avenir Next" charset="0"/>
                <a:cs typeface="Avenir Next" charset="0"/>
              </a:rPr>
              <a:t>prove they are worth remembering</a:t>
            </a:r>
            <a:r>
              <a:rPr lang="en-US" sz="10000" dirty="0">
                <a:solidFill>
                  <a:schemeClr val="bg1"/>
                </a:solidFill>
                <a:latin typeface="Avenir Next" charset="0"/>
                <a:ea typeface="Avenir Next" charset="0"/>
                <a:cs typeface="Avenir Next" charset="0"/>
              </a:rPr>
              <a:t>, </a:t>
            </a:r>
          </a:p>
          <a:p>
            <a:pPr algn="ctr"/>
            <a:r>
              <a:rPr lang="en-US" sz="10000" dirty="0">
                <a:solidFill>
                  <a:schemeClr val="bg1"/>
                </a:solidFill>
                <a:latin typeface="Avenir Next" charset="0"/>
                <a:ea typeface="Avenir Next" charset="0"/>
                <a:cs typeface="Avenir Next" charset="0"/>
              </a:rPr>
              <a:t>discovering interests is a way to </a:t>
            </a:r>
            <a:r>
              <a:rPr lang="en-US" sz="10000" b="1" dirty="0">
                <a:solidFill>
                  <a:schemeClr val="bg1"/>
                </a:solidFill>
                <a:latin typeface="Avenir Next" charset="0"/>
                <a:ea typeface="Avenir Next" charset="0"/>
                <a:cs typeface="Avenir Next" charset="0"/>
              </a:rPr>
              <a:t>show they are worth liking</a:t>
            </a:r>
            <a:r>
              <a:rPr lang="en-US" sz="10000" dirty="0">
                <a:solidFill>
                  <a:schemeClr val="bg1"/>
                </a:solidFill>
                <a:latin typeface="Avenir Next" charset="0"/>
                <a:ea typeface="Avenir Next" charset="0"/>
                <a:cs typeface="Avenir Next" charset="0"/>
              </a:rPr>
              <a:t>.</a:t>
            </a:r>
          </a:p>
          <a:p>
            <a:pPr algn="ctr"/>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302528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63F4F1-5006-1345-8BBE-66D39344B850}"/>
              </a:ext>
            </a:extLst>
          </p:cNvPr>
          <p:cNvSpPr txBox="1"/>
          <p:nvPr/>
        </p:nvSpPr>
        <p:spPr>
          <a:xfrm>
            <a:off x="1640840" y="3200400"/>
            <a:ext cx="23418800" cy="8382000"/>
          </a:xfrm>
          <a:prstGeom prst="rect">
            <a:avLst/>
          </a:prstGeom>
          <a:noFill/>
        </p:spPr>
        <p:txBody>
          <a:bodyPr wrap="square" rtlCol="0">
            <a:noAutofit/>
          </a:bodyPr>
          <a:lstStyle/>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Pay attention to the clues</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Ask clarifying questions</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Consider a student’s perspective </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Know who they know</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Engage in what interests them</a:t>
            </a:r>
          </a:p>
          <a:p>
            <a:pPr marL="1371600" indent="-1371600" algn="l">
              <a:buFont typeface="Arial" panose="020B0604020202020204" pitchFamily="34" charset="0"/>
              <a:buChar char="•"/>
            </a:pPr>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12153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4C8692-8447-6B4B-BDA8-6A61002F3AF4}"/>
              </a:ext>
            </a:extLst>
          </p:cNvPr>
          <p:cNvSpPr txBox="1"/>
          <p:nvPr/>
        </p:nvSpPr>
        <p:spPr>
          <a:xfrm>
            <a:off x="3721100" y="3716578"/>
            <a:ext cx="16941800" cy="4809744"/>
          </a:xfrm>
          <a:prstGeom prst="rect">
            <a:avLst/>
          </a:prstGeom>
          <a:noFill/>
        </p:spPr>
        <p:txBody>
          <a:bodyPr wrap="square" rtlCol="0">
            <a:noAutofit/>
          </a:bodyPr>
          <a:lstStyle/>
          <a:p>
            <a:pPr algn="ctr"/>
            <a:r>
              <a:rPr lang="en-US" sz="15000" dirty="0">
                <a:solidFill>
                  <a:schemeClr val="bg1"/>
                </a:solidFill>
                <a:latin typeface="Avenir Next" charset="0"/>
                <a:ea typeface="Avenir Next" charset="0"/>
                <a:cs typeface="Avenir Next" charset="0"/>
              </a:rPr>
              <a:t>Do you know where I live?</a:t>
            </a:r>
          </a:p>
        </p:txBody>
      </p:sp>
    </p:spTree>
    <p:extLst>
      <p:ext uri="{BB962C8B-B14F-4D97-AF65-F5344CB8AC3E}">
        <p14:creationId xmlns:p14="http://schemas.microsoft.com/office/powerpoint/2010/main" val="424975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3685" y="3253889"/>
            <a:ext cx="20676630" cy="4708981"/>
          </a:xfrm>
          <a:prstGeom prst="rect">
            <a:avLst/>
          </a:prstGeom>
          <a:noFill/>
        </p:spPr>
        <p:txBody>
          <a:bodyPr wrap="square" rtlCol="0">
            <a:spAutoFit/>
          </a:bodyPr>
          <a:lstStyle/>
          <a:p>
            <a:pPr algn="ctr"/>
            <a:r>
              <a:rPr lang="en-US" sz="10000" dirty="0">
                <a:solidFill>
                  <a:schemeClr val="bg1"/>
                </a:solidFill>
                <a:latin typeface="Avenir Next" charset="0"/>
                <a:ea typeface="Avenir Next" charset="0"/>
                <a:cs typeface="Avenir Next" charset="0"/>
              </a:rPr>
              <a:t>When you are comfortable in someone else’s context, you send a powerful message of </a:t>
            </a:r>
            <a:r>
              <a:rPr lang="en-US" sz="10000" b="1" dirty="0">
                <a:solidFill>
                  <a:schemeClr val="bg1"/>
                </a:solidFill>
                <a:latin typeface="Avenir Next" charset="0"/>
                <a:ea typeface="Avenir Next" charset="0"/>
                <a:cs typeface="Avenir Next" charset="0"/>
              </a:rPr>
              <a:t>acceptance</a:t>
            </a:r>
            <a:r>
              <a:rPr lang="en-US" sz="10000" dirty="0">
                <a:solidFill>
                  <a:schemeClr val="bg1"/>
                </a:solidFill>
                <a:latin typeface="Avenir Next" charset="0"/>
                <a:ea typeface="Avenir Next" charset="0"/>
                <a:cs typeface="Avenir Next" charset="0"/>
              </a:rPr>
              <a:t>.</a:t>
            </a:r>
            <a:endParaRPr lang="en-US" sz="10000" b="1"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22404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3ADEB5-CEC5-4148-AEE5-1B3A2264A167}"/>
              </a:ext>
            </a:extLst>
          </p:cNvPr>
          <p:cNvSpPr txBox="1"/>
          <p:nvPr/>
        </p:nvSpPr>
        <p:spPr>
          <a:xfrm>
            <a:off x="7200900" y="3200400"/>
            <a:ext cx="9982200" cy="6388100"/>
          </a:xfrm>
          <a:prstGeom prst="rect">
            <a:avLst/>
          </a:prstGeom>
          <a:noFill/>
        </p:spPr>
        <p:txBody>
          <a:bodyPr wrap="square" rtlCol="0">
            <a:noAutofit/>
          </a:bodyPr>
          <a:lstStyle/>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Physically</a:t>
            </a: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Socially</a:t>
            </a: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Culturally</a:t>
            </a: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Emotionally</a:t>
            </a:r>
          </a:p>
          <a:p>
            <a:pPr marL="1371600" indent="-1371600" algn="l">
              <a:buFont typeface="Arial" panose="020B0604020202020204" pitchFamily="34" charset="0"/>
              <a:buChar char="•"/>
            </a:pPr>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4930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2160" y="5272950"/>
            <a:ext cx="20299679" cy="3170099"/>
          </a:xfrm>
          <a:prstGeom prst="rect">
            <a:avLst/>
          </a:prstGeom>
          <a:noFill/>
        </p:spPr>
        <p:txBody>
          <a:bodyPr wrap="square" rtlCol="0">
            <a:spAutoFit/>
          </a:bodyPr>
          <a:lstStyle/>
          <a:p>
            <a:pPr algn="ctr"/>
            <a:r>
              <a:rPr lang="en-US" sz="20000" b="1" dirty="0">
                <a:solidFill>
                  <a:schemeClr val="bg1"/>
                </a:solidFill>
                <a:latin typeface="Avenir Next" charset="0"/>
                <a:ea typeface="Avenir Next" charset="0"/>
                <a:cs typeface="Avenir Next" charset="0"/>
              </a:rPr>
              <a:t>IT’S PERSONAL</a:t>
            </a:r>
          </a:p>
        </p:txBody>
      </p:sp>
    </p:spTree>
    <p:extLst>
      <p:ext uri="{BB962C8B-B14F-4D97-AF65-F5344CB8AC3E}">
        <p14:creationId xmlns:p14="http://schemas.microsoft.com/office/powerpoint/2010/main" val="2523372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2974" y="5011341"/>
            <a:ext cx="16558052" cy="1754326"/>
          </a:xfrm>
          <a:prstGeom prst="rect">
            <a:avLst/>
          </a:prstGeom>
          <a:noFill/>
        </p:spPr>
        <p:txBody>
          <a:bodyPr wrap="square" rtlCol="0">
            <a:spAutoFit/>
          </a:bodyPr>
          <a:lstStyle/>
          <a:p>
            <a:pPr algn="ctr"/>
            <a:r>
              <a:rPr lang="en-US" sz="10800" dirty="0">
                <a:solidFill>
                  <a:schemeClr val="bg1"/>
                </a:solidFill>
                <a:latin typeface="Avenir Next" charset="0"/>
                <a:ea typeface="Avenir Next" charset="0"/>
                <a:cs typeface="Avenir Next" charset="0"/>
              </a:rPr>
              <a:t>Respect their </a:t>
            </a:r>
            <a:r>
              <a:rPr lang="en-US" sz="10800" b="1" dirty="0">
                <a:solidFill>
                  <a:schemeClr val="bg1"/>
                </a:solidFill>
                <a:latin typeface="Avenir Next" charset="0"/>
                <a:ea typeface="Avenir Next" charset="0"/>
                <a:cs typeface="Avenir Next" charset="0"/>
              </a:rPr>
              <a:t>personality</a:t>
            </a:r>
            <a:r>
              <a:rPr lang="en-US" sz="108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1935690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A831A9-C29C-B047-B6BF-5B79C6942C41}"/>
              </a:ext>
            </a:extLst>
          </p:cNvPr>
          <p:cNvSpPr txBox="1"/>
          <p:nvPr/>
        </p:nvSpPr>
        <p:spPr>
          <a:xfrm>
            <a:off x="3048000" y="3716578"/>
            <a:ext cx="16941800" cy="4809744"/>
          </a:xfrm>
          <a:prstGeom prst="rect">
            <a:avLst/>
          </a:prstGeom>
          <a:noFill/>
        </p:spPr>
        <p:txBody>
          <a:bodyPr wrap="square" rtlCol="0">
            <a:noAutofit/>
          </a:bodyPr>
          <a:lstStyle/>
          <a:p>
            <a:pPr algn="ctr"/>
            <a:r>
              <a:rPr lang="en-US" sz="15000" dirty="0">
                <a:solidFill>
                  <a:schemeClr val="bg1"/>
                </a:solidFill>
                <a:latin typeface="Avenir Next" charset="0"/>
                <a:ea typeface="Avenir Next" charset="0"/>
                <a:cs typeface="Avenir Next" charset="0"/>
              </a:rPr>
              <a:t>Do you know </a:t>
            </a:r>
            <a:r>
              <a:rPr lang="en-US" sz="15000" b="1" dirty="0">
                <a:solidFill>
                  <a:schemeClr val="bg1"/>
                </a:solidFill>
                <a:latin typeface="Avenir Next" charset="0"/>
                <a:ea typeface="Avenir Next" charset="0"/>
                <a:cs typeface="Avenir Next" charset="0"/>
              </a:rPr>
              <a:t>what I have done</a:t>
            </a:r>
            <a:r>
              <a:rPr lang="en-US" sz="150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266332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0735" y="4058525"/>
            <a:ext cx="19622530" cy="4708981"/>
          </a:xfrm>
          <a:prstGeom prst="rect">
            <a:avLst/>
          </a:prstGeom>
          <a:noFill/>
        </p:spPr>
        <p:txBody>
          <a:bodyPr wrap="square" rtlCol="0">
            <a:spAutoFit/>
          </a:bodyPr>
          <a:lstStyle/>
          <a:p>
            <a:pPr algn="ctr"/>
            <a:r>
              <a:rPr lang="en-US" sz="10000" dirty="0">
                <a:solidFill>
                  <a:schemeClr val="bg1"/>
                </a:solidFill>
                <a:latin typeface="Avenir Next" charset="0"/>
                <a:ea typeface="Avenir Next" charset="0"/>
                <a:cs typeface="Avenir Next" charset="0"/>
              </a:rPr>
              <a:t>When you </a:t>
            </a:r>
            <a:r>
              <a:rPr lang="en-US" sz="10000" b="1" dirty="0">
                <a:solidFill>
                  <a:schemeClr val="bg1"/>
                </a:solidFill>
                <a:latin typeface="Avenir Next" charset="0"/>
                <a:ea typeface="Avenir Next" charset="0"/>
                <a:cs typeface="Avenir Next" charset="0"/>
              </a:rPr>
              <a:t>respond</a:t>
            </a:r>
            <a:r>
              <a:rPr lang="en-US" sz="10000" dirty="0">
                <a:solidFill>
                  <a:schemeClr val="bg1"/>
                </a:solidFill>
                <a:latin typeface="Avenir Next" charset="0"/>
                <a:ea typeface="Avenir Next" charset="0"/>
                <a:cs typeface="Avenir Next" charset="0"/>
              </a:rPr>
              <a:t> to a student who has trusted you with this moment, </a:t>
            </a:r>
            <a:r>
              <a:rPr lang="en-US" sz="10000" b="1" dirty="0">
                <a:solidFill>
                  <a:schemeClr val="bg1"/>
                </a:solidFill>
                <a:latin typeface="Avenir Next" charset="0"/>
                <a:ea typeface="Avenir Next" charset="0"/>
                <a:cs typeface="Avenir Next" charset="0"/>
              </a:rPr>
              <a:t>you are the church</a:t>
            </a:r>
            <a:r>
              <a:rPr lang="en-US" sz="10000" dirty="0">
                <a:solidFill>
                  <a:schemeClr val="bg1"/>
                </a:solidFill>
                <a:latin typeface="Avenir Next" charset="0"/>
                <a:ea typeface="Avenir Next" charset="0"/>
                <a:cs typeface="Avenir Next" charset="0"/>
              </a:rPr>
              <a:t>.</a:t>
            </a:r>
            <a:endParaRPr lang="en-US" sz="10000" b="1"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3260084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0735" y="3941644"/>
            <a:ext cx="19622530" cy="3170099"/>
          </a:xfrm>
          <a:prstGeom prst="rect">
            <a:avLst/>
          </a:prstGeom>
          <a:noFill/>
        </p:spPr>
        <p:txBody>
          <a:bodyPr wrap="square" rtlCol="0">
            <a:spAutoFit/>
          </a:bodyPr>
          <a:lstStyle/>
          <a:p>
            <a:pPr algn="ctr"/>
            <a:r>
              <a:rPr lang="en-US" sz="10000" b="1" dirty="0">
                <a:solidFill>
                  <a:schemeClr val="bg1"/>
                </a:solidFill>
                <a:latin typeface="Avenir Next" charset="0"/>
                <a:ea typeface="Avenir Next" charset="0"/>
                <a:cs typeface="Avenir Next" charset="0"/>
              </a:rPr>
              <a:t>Your response</a:t>
            </a:r>
            <a:r>
              <a:rPr lang="en-US" sz="10000" dirty="0">
                <a:solidFill>
                  <a:schemeClr val="bg1"/>
                </a:solidFill>
                <a:latin typeface="Avenir Next" charset="0"/>
                <a:ea typeface="Avenir Next" charset="0"/>
                <a:cs typeface="Avenir Next" charset="0"/>
              </a:rPr>
              <a:t> is</a:t>
            </a:r>
          </a:p>
          <a:p>
            <a:pPr algn="ctr"/>
            <a:r>
              <a:rPr lang="en-US" sz="10000" dirty="0">
                <a:solidFill>
                  <a:schemeClr val="bg1"/>
                </a:solidFill>
                <a:latin typeface="Avenir Next" charset="0"/>
                <a:ea typeface="Avenir Next" charset="0"/>
                <a:cs typeface="Avenir Next" charset="0"/>
              </a:rPr>
              <a:t>the </a:t>
            </a:r>
            <a:r>
              <a:rPr lang="en-US" sz="10000" b="1" dirty="0">
                <a:solidFill>
                  <a:schemeClr val="bg1"/>
                </a:solidFill>
                <a:latin typeface="Avenir Next" charset="0"/>
                <a:ea typeface="Avenir Next" charset="0"/>
                <a:cs typeface="Avenir Next" charset="0"/>
              </a:rPr>
              <a:t>Church’s response</a:t>
            </a:r>
          </a:p>
        </p:txBody>
      </p:sp>
    </p:spTree>
    <p:extLst>
      <p:ext uri="{BB962C8B-B14F-4D97-AF65-F5344CB8AC3E}">
        <p14:creationId xmlns:p14="http://schemas.microsoft.com/office/powerpoint/2010/main" val="147952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2D36A-1B6E-3848-8815-DF852354BCA8}"/>
              </a:ext>
            </a:extLst>
          </p:cNvPr>
          <p:cNvSpPr txBox="1"/>
          <p:nvPr/>
        </p:nvSpPr>
        <p:spPr>
          <a:xfrm>
            <a:off x="634481" y="2603241"/>
            <a:ext cx="23115037" cy="6388100"/>
          </a:xfrm>
          <a:prstGeom prst="rect">
            <a:avLst/>
          </a:prstGeom>
          <a:noFill/>
        </p:spPr>
        <p:txBody>
          <a:bodyPr wrap="square" rtlCol="0">
            <a:noAutofit/>
          </a:bodyPr>
          <a:lstStyle/>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Do you think I’ll be </a:t>
            </a:r>
            <a:r>
              <a:rPr lang="en-US" sz="10000" b="1" dirty="0">
                <a:solidFill>
                  <a:schemeClr val="bg1"/>
                </a:solidFill>
                <a:latin typeface="Avenir Next" charset="0"/>
                <a:ea typeface="Avenir Next" charset="0"/>
                <a:cs typeface="Avenir Next" charset="0"/>
              </a:rPr>
              <a:t>okay</a:t>
            </a:r>
            <a:r>
              <a:rPr lang="en-US" sz="10000" dirty="0">
                <a:solidFill>
                  <a:schemeClr val="bg1"/>
                </a:solidFill>
                <a:latin typeface="Avenir Next" charset="0"/>
                <a:ea typeface="Avenir Next" charset="0"/>
                <a:cs typeface="Avenir Next" charset="0"/>
              </a:rPr>
              <a:t>?</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Do you think I still have </a:t>
            </a:r>
            <a:r>
              <a:rPr lang="en-US" sz="10000" b="1" dirty="0">
                <a:solidFill>
                  <a:schemeClr val="bg1"/>
                </a:solidFill>
                <a:latin typeface="Avenir Next" charset="0"/>
                <a:ea typeface="Avenir Next" charset="0"/>
                <a:cs typeface="Avenir Next" charset="0"/>
              </a:rPr>
              <a:t>value</a:t>
            </a:r>
            <a:r>
              <a:rPr lang="en-US" sz="10000" dirty="0">
                <a:solidFill>
                  <a:schemeClr val="bg1"/>
                </a:solidFill>
                <a:latin typeface="Avenir Next" charset="0"/>
                <a:ea typeface="Avenir Next" charset="0"/>
                <a:cs typeface="Avenir Next" charset="0"/>
              </a:rPr>
              <a:t>?</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Are you and I still good </a:t>
            </a:r>
            <a:r>
              <a:rPr lang="en-US" sz="10000" b="1" dirty="0">
                <a:solidFill>
                  <a:schemeClr val="bg1"/>
                </a:solidFill>
                <a:latin typeface="Avenir Next" charset="0"/>
                <a:ea typeface="Avenir Next" charset="0"/>
                <a:cs typeface="Avenir Next" charset="0"/>
              </a:rPr>
              <a:t>even though</a:t>
            </a:r>
            <a:r>
              <a:rPr lang="en-US" sz="10000" dirty="0">
                <a:solidFill>
                  <a:schemeClr val="bg1"/>
                </a:solidFill>
                <a:latin typeface="Avenir Next" charset="0"/>
                <a:ea typeface="Avenir Next" charset="0"/>
                <a:cs typeface="Avenir Next" charset="0"/>
              </a:rPr>
              <a:t> you know this?</a:t>
            </a:r>
          </a:p>
          <a:p>
            <a:pPr marL="1371600" indent="-1371600" algn="l">
              <a:buFont typeface="Arial" panose="020B0604020202020204" pitchFamily="34" charset="0"/>
              <a:buChar char="•"/>
            </a:pPr>
            <a:r>
              <a:rPr lang="en-US" sz="10000" dirty="0">
                <a:solidFill>
                  <a:schemeClr val="bg1"/>
                </a:solidFill>
                <a:latin typeface="Avenir Next" charset="0"/>
                <a:ea typeface="Avenir Next" charset="0"/>
                <a:cs typeface="Avenir Next" charset="0"/>
              </a:rPr>
              <a:t>Do you think I can be </a:t>
            </a:r>
            <a:r>
              <a:rPr lang="en-US" sz="10000" b="1" dirty="0">
                <a:solidFill>
                  <a:schemeClr val="bg1"/>
                </a:solidFill>
                <a:latin typeface="Avenir Next" charset="0"/>
                <a:ea typeface="Avenir Next" charset="0"/>
                <a:cs typeface="Avenir Next" charset="0"/>
              </a:rPr>
              <a:t>forgiven</a:t>
            </a:r>
            <a:r>
              <a:rPr lang="en-US" sz="10000" dirty="0">
                <a:solidFill>
                  <a:schemeClr val="bg1"/>
                </a:solidFill>
                <a:latin typeface="Avenir Next" charset="0"/>
                <a:ea typeface="Avenir Next" charset="0"/>
                <a:cs typeface="Avenir Next" charset="0"/>
              </a:rPr>
              <a:t>?</a:t>
            </a:r>
          </a:p>
          <a:p>
            <a:pPr marL="1371600" indent="-1371600" algn="l">
              <a:buFont typeface="Arial" panose="020B0604020202020204" pitchFamily="34" charset="0"/>
              <a:buChar char="•"/>
            </a:pPr>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5472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B083CB-729F-F946-A0A3-E0FC8D5785E5}"/>
              </a:ext>
            </a:extLst>
          </p:cNvPr>
          <p:cNvSpPr txBox="1"/>
          <p:nvPr/>
        </p:nvSpPr>
        <p:spPr>
          <a:xfrm>
            <a:off x="4775200" y="3200400"/>
            <a:ext cx="14833600" cy="6388100"/>
          </a:xfrm>
          <a:prstGeom prst="rect">
            <a:avLst/>
          </a:prstGeom>
          <a:noFill/>
        </p:spPr>
        <p:txBody>
          <a:bodyPr wrap="square" rtlCol="0">
            <a:noAutofit/>
          </a:bodyPr>
          <a:lstStyle/>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“You are so brave.”</a:t>
            </a:r>
            <a:endParaRPr lang="en-US" sz="10000" dirty="0">
              <a:solidFill>
                <a:schemeClr val="bg1"/>
              </a:solidFill>
              <a:latin typeface="Avenir Next" charset="0"/>
              <a:ea typeface="Avenir Next" charset="0"/>
              <a:cs typeface="Avenir Next" charset="0"/>
            </a:endParaRP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“We love you.”</a:t>
            </a: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“God loves you.”</a:t>
            </a: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“Can I follow up?”</a:t>
            </a:r>
          </a:p>
          <a:p>
            <a:pPr marL="1371600" indent="-1371600" algn="l">
              <a:buFont typeface="Arial" panose="020B0604020202020204" pitchFamily="34" charset="0"/>
              <a:buChar char="•"/>
            </a:pPr>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294029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6851" y="3725011"/>
            <a:ext cx="16370298" cy="4708981"/>
          </a:xfrm>
          <a:prstGeom prst="rect">
            <a:avLst/>
          </a:prstGeom>
          <a:noFill/>
        </p:spPr>
        <p:txBody>
          <a:bodyPr wrap="square" rtlCol="0">
            <a:spAutoFit/>
          </a:bodyPr>
          <a:lstStyle/>
          <a:p>
            <a:pPr algn="ctr"/>
            <a:r>
              <a:rPr lang="en-US" sz="10000" dirty="0">
                <a:solidFill>
                  <a:schemeClr val="bg1"/>
                </a:solidFill>
                <a:latin typeface="Avenir Next" charset="0"/>
                <a:ea typeface="Avenir Next" charset="0"/>
                <a:cs typeface="Avenir Next" charset="0"/>
              </a:rPr>
              <a:t>If you trust me enough to tell me, trust me enough to </a:t>
            </a:r>
            <a:r>
              <a:rPr lang="en-US" sz="10000" b="1" dirty="0">
                <a:solidFill>
                  <a:schemeClr val="bg1"/>
                </a:solidFill>
                <a:latin typeface="Avenir Next" charset="0"/>
                <a:ea typeface="Avenir Next" charset="0"/>
                <a:cs typeface="Avenir Next" charset="0"/>
              </a:rPr>
              <a:t>do the right thing</a:t>
            </a:r>
            <a:r>
              <a:rPr lang="en-US" sz="100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52144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58FF3F-3868-EE44-957E-55643E6BA581}"/>
              </a:ext>
            </a:extLst>
          </p:cNvPr>
          <p:cNvSpPr txBox="1"/>
          <p:nvPr/>
        </p:nvSpPr>
        <p:spPr>
          <a:xfrm>
            <a:off x="3721100" y="3716578"/>
            <a:ext cx="16941800" cy="4809744"/>
          </a:xfrm>
          <a:prstGeom prst="rect">
            <a:avLst/>
          </a:prstGeom>
          <a:noFill/>
        </p:spPr>
        <p:txBody>
          <a:bodyPr wrap="square" rtlCol="0">
            <a:noAutofit/>
          </a:bodyPr>
          <a:lstStyle/>
          <a:p>
            <a:pPr algn="ctr"/>
            <a:r>
              <a:rPr lang="en-US" sz="15000" dirty="0">
                <a:solidFill>
                  <a:schemeClr val="bg1"/>
                </a:solidFill>
                <a:latin typeface="Avenir Next" charset="0"/>
                <a:ea typeface="Avenir Next" charset="0"/>
                <a:cs typeface="Avenir Next" charset="0"/>
              </a:rPr>
              <a:t>Do you know what I can do?</a:t>
            </a:r>
          </a:p>
        </p:txBody>
      </p:sp>
    </p:spTree>
    <p:extLst>
      <p:ext uri="{BB962C8B-B14F-4D97-AF65-F5344CB8AC3E}">
        <p14:creationId xmlns:p14="http://schemas.microsoft.com/office/powerpoint/2010/main" val="231044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9085" y="4058525"/>
            <a:ext cx="20625830" cy="4708981"/>
          </a:xfrm>
          <a:prstGeom prst="rect">
            <a:avLst/>
          </a:prstGeom>
          <a:noFill/>
        </p:spPr>
        <p:txBody>
          <a:bodyPr wrap="square" rtlCol="0">
            <a:spAutoFit/>
          </a:bodyPr>
          <a:lstStyle/>
          <a:p>
            <a:pPr algn="ctr"/>
            <a:r>
              <a:rPr lang="en-US" sz="10000" dirty="0">
                <a:solidFill>
                  <a:schemeClr val="bg1"/>
                </a:solidFill>
                <a:latin typeface="Avenir Next" charset="0"/>
                <a:ea typeface="Avenir Next" charset="0"/>
                <a:cs typeface="Avenir Next" charset="0"/>
              </a:rPr>
              <a:t>Kids and teens need someone to </a:t>
            </a:r>
            <a:r>
              <a:rPr lang="en-US" sz="10000" b="1" dirty="0">
                <a:solidFill>
                  <a:schemeClr val="bg1"/>
                </a:solidFill>
                <a:latin typeface="Avenir Next" charset="0"/>
                <a:ea typeface="Avenir Next" charset="0"/>
                <a:cs typeface="Avenir Next" charset="0"/>
              </a:rPr>
              <a:t>believe in their potential </a:t>
            </a:r>
            <a:r>
              <a:rPr lang="en-US" sz="10000" dirty="0">
                <a:solidFill>
                  <a:schemeClr val="bg1"/>
                </a:solidFill>
                <a:latin typeface="Avenir Next" charset="0"/>
                <a:ea typeface="Avenir Next" charset="0"/>
                <a:cs typeface="Avenir Next" charset="0"/>
              </a:rPr>
              <a:t>so that they know they are </a:t>
            </a:r>
            <a:r>
              <a:rPr lang="en-US" sz="10000" b="1" dirty="0">
                <a:solidFill>
                  <a:schemeClr val="bg1"/>
                </a:solidFill>
                <a:latin typeface="Avenir Next" charset="0"/>
                <a:ea typeface="Avenir Next" charset="0"/>
                <a:cs typeface="Avenir Next" charset="0"/>
              </a:rPr>
              <a:t>worth helping</a:t>
            </a:r>
            <a:r>
              <a:rPr lang="en-US" sz="10000" dirty="0">
                <a:solidFill>
                  <a:schemeClr val="bg1"/>
                </a:solidFill>
                <a:latin typeface="Avenir Next" charset="0"/>
                <a:ea typeface="Avenir Next" charset="0"/>
                <a:cs typeface="Avenir Next" charset="0"/>
              </a:rPr>
              <a:t>.</a:t>
            </a:r>
          </a:p>
        </p:txBody>
      </p:sp>
    </p:spTree>
    <p:extLst>
      <p:ext uri="{BB962C8B-B14F-4D97-AF65-F5344CB8AC3E}">
        <p14:creationId xmlns:p14="http://schemas.microsoft.com/office/powerpoint/2010/main" val="4275018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1EAFAB-3031-EA4A-B2EF-8DC368F0264C}"/>
              </a:ext>
            </a:extLst>
          </p:cNvPr>
          <p:cNvSpPr txBox="1"/>
          <p:nvPr/>
        </p:nvSpPr>
        <p:spPr>
          <a:xfrm>
            <a:off x="6851650" y="4140200"/>
            <a:ext cx="10680700" cy="3657600"/>
          </a:xfrm>
          <a:prstGeom prst="rect">
            <a:avLst/>
          </a:prstGeom>
          <a:noFill/>
        </p:spPr>
        <p:txBody>
          <a:bodyPr wrap="square" rtlCol="0">
            <a:noAutofit/>
          </a:bodyPr>
          <a:lstStyle/>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I can do good</a:t>
            </a:r>
          </a:p>
          <a:p>
            <a:pPr marL="1371600" indent="-1371600" algn="l">
              <a:buFont typeface="Arial" panose="020B0604020202020204" pitchFamily="34" charset="0"/>
              <a:buChar char="•"/>
            </a:pPr>
            <a:r>
              <a:rPr lang="en-US" sz="10800" dirty="0">
                <a:solidFill>
                  <a:schemeClr val="bg1"/>
                </a:solidFill>
                <a:latin typeface="Avenir Next" charset="0"/>
                <a:ea typeface="Avenir Next" charset="0"/>
                <a:cs typeface="Avenir Next" charset="0"/>
              </a:rPr>
              <a:t>I can change</a:t>
            </a:r>
            <a:endParaRPr lang="en-US" sz="10000" dirty="0">
              <a:solidFill>
                <a:schemeClr val="bg1"/>
              </a:solidFill>
              <a:latin typeface="Avenir Next" charset="0"/>
              <a:ea typeface="Avenir Next" charset="0"/>
              <a:cs typeface="Avenir Next" charset="0"/>
            </a:endParaRPr>
          </a:p>
        </p:txBody>
      </p:sp>
    </p:spTree>
    <p:extLst>
      <p:ext uri="{BB962C8B-B14F-4D97-AF65-F5344CB8AC3E}">
        <p14:creationId xmlns:p14="http://schemas.microsoft.com/office/powerpoint/2010/main" val="19464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2924455"/>
            <a:ext cx="19759516" cy="6247864"/>
          </a:xfrm>
          <a:prstGeom prst="rect">
            <a:avLst/>
          </a:prstGeom>
          <a:noFill/>
        </p:spPr>
        <p:txBody>
          <a:bodyPr wrap="square" rtlCol="0">
            <a:spAutoFit/>
          </a:bodyPr>
          <a:lstStyle/>
          <a:p>
            <a:pPr algn="ctr"/>
            <a:r>
              <a:rPr lang="en-US" sz="10000" dirty="0">
                <a:solidFill>
                  <a:schemeClr val="bg1"/>
                </a:solidFill>
                <a:latin typeface="Avenir Next" charset="0"/>
                <a:ea typeface="Avenir Next" charset="0"/>
                <a:cs typeface="Avenir Next" charset="0"/>
              </a:rPr>
              <a:t>We think that making ministry </a:t>
            </a:r>
            <a:r>
              <a:rPr lang="en-US" sz="10000" b="1" dirty="0">
                <a:solidFill>
                  <a:schemeClr val="bg1"/>
                </a:solidFill>
                <a:latin typeface="Avenir Next" charset="0"/>
                <a:ea typeface="Avenir Next" charset="0"/>
                <a:cs typeface="Avenir Next" charset="0"/>
              </a:rPr>
              <a:t>personal</a:t>
            </a:r>
            <a:r>
              <a:rPr lang="en-US" sz="10000" dirty="0">
                <a:solidFill>
                  <a:schemeClr val="bg1"/>
                </a:solidFill>
                <a:latin typeface="Avenir Next" charset="0"/>
                <a:ea typeface="Avenir Next" charset="0"/>
                <a:cs typeface="Avenir Next" charset="0"/>
              </a:rPr>
              <a:t> is not just the </a:t>
            </a:r>
            <a:r>
              <a:rPr lang="en-US" sz="10000" i="1" dirty="0">
                <a:solidFill>
                  <a:schemeClr val="bg1"/>
                </a:solidFill>
                <a:latin typeface="Avenir Next" charset="0"/>
                <a:ea typeface="Avenir Next" charset="0"/>
                <a:cs typeface="Avenir Next" charset="0"/>
              </a:rPr>
              <a:t>best</a:t>
            </a:r>
            <a:r>
              <a:rPr lang="en-US" sz="10000" dirty="0">
                <a:solidFill>
                  <a:schemeClr val="bg1"/>
                </a:solidFill>
                <a:latin typeface="Avenir Next" charset="0"/>
                <a:ea typeface="Avenir Next" charset="0"/>
                <a:cs typeface="Avenir Next" charset="0"/>
              </a:rPr>
              <a:t> way to do ministry…it is the </a:t>
            </a:r>
            <a:r>
              <a:rPr lang="en-US" sz="10000" b="1" dirty="0">
                <a:solidFill>
                  <a:schemeClr val="bg1"/>
                </a:solidFill>
                <a:latin typeface="Avenir Next" charset="0"/>
                <a:ea typeface="Avenir Next" charset="0"/>
                <a:cs typeface="Avenir Next" charset="0"/>
              </a:rPr>
              <a:t>only</a:t>
            </a:r>
            <a:r>
              <a:rPr lang="en-US" sz="10000" dirty="0">
                <a:solidFill>
                  <a:schemeClr val="bg1"/>
                </a:solidFill>
                <a:latin typeface="Avenir Next" charset="0"/>
                <a:ea typeface="Avenir Next" charset="0"/>
                <a:cs typeface="Avenir Next" charset="0"/>
              </a:rPr>
              <a:t> way to do ministry.</a:t>
            </a:r>
          </a:p>
        </p:txBody>
      </p:sp>
    </p:spTree>
    <p:extLst>
      <p:ext uri="{BB962C8B-B14F-4D97-AF65-F5344CB8AC3E}">
        <p14:creationId xmlns:p14="http://schemas.microsoft.com/office/powerpoint/2010/main" val="1243835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3980" y="4194565"/>
            <a:ext cx="18596040" cy="3170099"/>
          </a:xfrm>
          <a:prstGeom prst="rect">
            <a:avLst/>
          </a:prstGeom>
          <a:noFill/>
        </p:spPr>
        <p:txBody>
          <a:bodyPr wrap="square" rtlCol="0">
            <a:spAutoFit/>
          </a:bodyPr>
          <a:lstStyle/>
          <a:p>
            <a:pPr algn="ctr"/>
            <a:r>
              <a:rPr lang="en-US" sz="10000" b="1" dirty="0">
                <a:solidFill>
                  <a:schemeClr val="bg1"/>
                </a:solidFill>
                <a:latin typeface="Avenir Next" charset="0"/>
                <a:ea typeface="Avenir Next" charset="0"/>
                <a:cs typeface="Avenir Next" charset="0"/>
              </a:rPr>
              <a:t>Everybody</a:t>
            </a:r>
            <a:r>
              <a:rPr lang="en-US" sz="10000" dirty="0">
                <a:solidFill>
                  <a:schemeClr val="bg1"/>
                </a:solidFill>
                <a:latin typeface="Avenir Next" charset="0"/>
                <a:ea typeface="Avenir Next" charset="0"/>
                <a:cs typeface="Avenir Next" charset="0"/>
              </a:rPr>
              <a:t> needs </a:t>
            </a:r>
            <a:r>
              <a:rPr lang="en-US" sz="10000" b="1" dirty="0">
                <a:solidFill>
                  <a:schemeClr val="bg1"/>
                </a:solidFill>
                <a:latin typeface="Avenir Next" charset="0"/>
                <a:ea typeface="Avenir Next" charset="0"/>
                <a:cs typeface="Avenir Next" charset="0"/>
              </a:rPr>
              <a:t>somebody</a:t>
            </a:r>
            <a:r>
              <a:rPr lang="en-US" sz="10000" dirty="0">
                <a:solidFill>
                  <a:schemeClr val="bg1"/>
                </a:solidFill>
                <a:latin typeface="Avenir Next" charset="0"/>
                <a:ea typeface="Avenir Next" charset="0"/>
                <a:cs typeface="Avenir Next" charset="0"/>
              </a:rPr>
              <a:t> to </a:t>
            </a:r>
            <a:r>
              <a:rPr lang="en-US" sz="10000" b="1" dirty="0">
                <a:solidFill>
                  <a:schemeClr val="bg1"/>
                </a:solidFill>
                <a:latin typeface="Avenir Next" charset="0"/>
                <a:ea typeface="Avenir Next" charset="0"/>
                <a:cs typeface="Avenir Next" charset="0"/>
              </a:rPr>
              <a:t>see them</a:t>
            </a:r>
            <a:r>
              <a:rPr lang="en-US" sz="10000" dirty="0">
                <a:solidFill>
                  <a:schemeClr val="bg1"/>
                </a:solidFill>
                <a:latin typeface="Avenir Next" charset="0"/>
                <a:ea typeface="Avenir Next" charset="0"/>
                <a:cs typeface="Avenir Next" charset="0"/>
              </a:rPr>
              <a:t> like Jesus does.</a:t>
            </a:r>
          </a:p>
        </p:txBody>
      </p:sp>
    </p:spTree>
    <p:extLst>
      <p:ext uri="{BB962C8B-B14F-4D97-AF65-F5344CB8AC3E}">
        <p14:creationId xmlns:p14="http://schemas.microsoft.com/office/powerpoint/2010/main" val="870377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TITLE - VINYL OT…"/>
          <p:cNvSpPr txBox="1">
            <a:spLocks noGrp="1"/>
          </p:cNvSpPr>
          <p:nvPr>
            <p:ph type="body" idx="13"/>
          </p:nvPr>
        </p:nvSpPr>
        <p:spPr>
          <a:xfrm>
            <a:off x="1755989" y="4785318"/>
            <a:ext cx="20997737" cy="4145365"/>
          </a:xfrm>
          <a:prstGeom prst="rect">
            <a:avLst/>
          </a:prstGeom>
          <a:extLst>
            <a:ext uri="{C572A759-6A51-4108-AA02-DFA0A04FC94B}">
              <ma14:wrappingTextBoxFlag xmlns:ma14="http://schemas.microsoft.com/office/mac/drawingml/2011/main" xmlns="" val="1"/>
            </a:ext>
          </a:extLst>
        </p:spPr>
        <p:txBody>
          <a:bodyPr/>
          <a:lstStyle/>
          <a:p>
            <a:pPr marL="0" indent="0">
              <a:spcBef>
                <a:spcPts val="0"/>
              </a:spcBef>
              <a:buSzTx/>
              <a:buNone/>
              <a:defRPr sz="12000" b="1">
                <a:solidFill>
                  <a:srgbClr val="F4D070"/>
                </a:solidFill>
                <a:latin typeface="Avenir Next"/>
                <a:ea typeface="Avenir Next"/>
                <a:cs typeface="Avenir Next"/>
                <a:sym typeface="Avenir Next"/>
              </a:defRPr>
            </a:pPr>
            <a:r>
              <a:rPr lang="en-US" dirty="0"/>
              <a:t>IT’S PERSONAL</a:t>
            </a:r>
            <a:endParaRPr dirty="0"/>
          </a:p>
          <a:p>
            <a:pPr marL="0" indent="0">
              <a:spcBef>
                <a:spcPts val="0"/>
              </a:spcBef>
              <a:buSzTx/>
              <a:buNone/>
              <a:defRPr sz="7000">
                <a:solidFill>
                  <a:srgbClr val="FFFFFF"/>
                </a:solidFill>
                <a:latin typeface="Avenir Next Medium"/>
                <a:ea typeface="Avenir Next Medium"/>
                <a:cs typeface="Avenir Next Medium"/>
                <a:sym typeface="Avenir Next Medium"/>
              </a:defRPr>
            </a:pPr>
            <a:r>
              <a:rPr lang="en-US" dirty="0"/>
              <a:t>Charlie </a:t>
            </a:r>
            <a:r>
              <a:rPr lang="en-US" dirty="0" err="1"/>
              <a:t>Conder</a:t>
            </a:r>
            <a:r>
              <a:rPr lang="en-US" dirty="0"/>
              <a:t> |</a:t>
            </a:r>
            <a:r>
              <a:rPr dirty="0"/>
              <a:t> </a:t>
            </a:r>
            <a:r>
              <a:rPr lang="en-US" dirty="0"/>
              <a:t>@</a:t>
            </a:r>
            <a:r>
              <a:rPr lang="en-US" dirty="0" err="1"/>
              <a:t>CharlieConder</a:t>
            </a:r>
            <a:endParaRPr lang="en-US" dirty="0"/>
          </a:p>
          <a:p>
            <a:pPr marL="0" indent="0">
              <a:spcBef>
                <a:spcPts val="0"/>
              </a:spcBef>
              <a:buSzTx/>
              <a:buNone/>
              <a:defRPr sz="7000">
                <a:solidFill>
                  <a:srgbClr val="FFFFFF"/>
                </a:solidFill>
                <a:latin typeface="Avenir Next Medium"/>
                <a:ea typeface="Avenir Next Medium"/>
                <a:cs typeface="Avenir Next Medium"/>
                <a:sym typeface="Avenir Next Medium"/>
              </a:defRPr>
            </a:pPr>
            <a:r>
              <a:rPr lang="en-US" dirty="0" err="1"/>
              <a:t>charlie@thinkorange.com</a:t>
            </a:r>
            <a:endParaRPr dirty="0"/>
          </a:p>
        </p:txBody>
      </p:sp>
    </p:spTree>
    <p:extLst>
      <p:ext uri="{BB962C8B-B14F-4D97-AF65-F5344CB8AC3E}">
        <p14:creationId xmlns:p14="http://schemas.microsoft.com/office/powerpoint/2010/main" val="41408855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7786747"/>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Jesus entered Jericho and was passing through. A man was there by the name of Zacchaeus; he was a chief tax collector and was wealthy.</a:t>
            </a:r>
          </a:p>
        </p:txBody>
      </p:sp>
    </p:spTree>
    <p:extLst>
      <p:ext uri="{BB962C8B-B14F-4D97-AF65-F5344CB8AC3E}">
        <p14:creationId xmlns:p14="http://schemas.microsoft.com/office/powerpoint/2010/main" val="55226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4708981"/>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He wanted to see who Jesus was, but because he was short he could not see over the crowd.</a:t>
            </a:r>
          </a:p>
        </p:txBody>
      </p:sp>
    </p:spTree>
    <p:extLst>
      <p:ext uri="{BB962C8B-B14F-4D97-AF65-F5344CB8AC3E}">
        <p14:creationId xmlns:p14="http://schemas.microsoft.com/office/powerpoint/2010/main" val="373958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4708981"/>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So he ran ahead and climbed a sycamore-fig tree to see him, since Jesus was coming that way.</a:t>
            </a:r>
          </a:p>
        </p:txBody>
      </p:sp>
    </p:spTree>
    <p:extLst>
      <p:ext uri="{BB962C8B-B14F-4D97-AF65-F5344CB8AC3E}">
        <p14:creationId xmlns:p14="http://schemas.microsoft.com/office/powerpoint/2010/main" val="298993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7786747"/>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When Jesus reached the spot, he looked up and said to him, “Zacchaeus, come down immediately. I must stay at your house today.”</a:t>
            </a:r>
          </a:p>
        </p:txBody>
      </p:sp>
    </p:spTree>
    <p:extLst>
      <p:ext uri="{BB962C8B-B14F-4D97-AF65-F5344CB8AC3E}">
        <p14:creationId xmlns:p14="http://schemas.microsoft.com/office/powerpoint/2010/main" val="357172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2242" y="10791545"/>
            <a:ext cx="18287998" cy="1169551"/>
          </a:xfrm>
          <a:prstGeom prst="rect">
            <a:avLst/>
          </a:prstGeom>
          <a:noFill/>
        </p:spPr>
        <p:txBody>
          <a:bodyPr wrap="square" rtlCol="0">
            <a:spAutoFit/>
          </a:bodyPr>
          <a:lstStyle/>
          <a:p>
            <a:pPr algn="l"/>
            <a:r>
              <a:rPr lang="en-US" sz="7000" b="1" dirty="0">
                <a:solidFill>
                  <a:schemeClr val="bg1"/>
                </a:solidFill>
                <a:latin typeface="Avenir Next" charset="0"/>
                <a:ea typeface="Avenir Next" charset="0"/>
                <a:cs typeface="Avenir Next" charset="0"/>
              </a:rPr>
              <a:t>Luke 19:1-10</a:t>
            </a:r>
          </a:p>
        </p:txBody>
      </p:sp>
      <p:sp>
        <p:nvSpPr>
          <p:cNvPr id="6" name="TextBox 5">
            <a:extLst>
              <a:ext uri="{FF2B5EF4-FFF2-40B4-BE49-F238E27FC236}">
                <a16:creationId xmlns:a16="http://schemas.microsoft.com/office/drawing/2014/main" id="{19475944-9CE6-EF4F-950A-0E5633477D92}"/>
              </a:ext>
            </a:extLst>
          </p:cNvPr>
          <p:cNvSpPr txBox="1"/>
          <p:nvPr/>
        </p:nvSpPr>
        <p:spPr>
          <a:xfrm>
            <a:off x="2312242" y="2924455"/>
            <a:ext cx="19759516" cy="7786747"/>
          </a:xfrm>
          <a:prstGeom prst="rect">
            <a:avLst/>
          </a:prstGeom>
          <a:noFill/>
        </p:spPr>
        <p:txBody>
          <a:bodyPr wrap="square" rtlCol="0">
            <a:spAutoFit/>
          </a:bodyPr>
          <a:lstStyle/>
          <a:p>
            <a:pPr algn="l"/>
            <a:r>
              <a:rPr lang="en-US" sz="10000" dirty="0">
                <a:solidFill>
                  <a:schemeClr val="bg1"/>
                </a:solidFill>
                <a:latin typeface="Avenir Next" charset="0"/>
                <a:ea typeface="Avenir Next" charset="0"/>
                <a:cs typeface="Avenir Next" charset="0"/>
              </a:rPr>
              <a:t>So he came down at once and welcomed him gladly. All the people saw this and began to mutter, “He has gone to be the guest of a sinner.”</a:t>
            </a:r>
          </a:p>
        </p:txBody>
      </p:sp>
    </p:spTree>
    <p:extLst>
      <p:ext uri="{BB962C8B-B14F-4D97-AF65-F5344CB8AC3E}">
        <p14:creationId xmlns:p14="http://schemas.microsoft.com/office/powerpoint/2010/main" val="1810091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1843</TotalTime>
  <Words>5448</Words>
  <Application>Microsoft Macintosh PowerPoint</Application>
  <PresentationFormat>Custom</PresentationFormat>
  <Paragraphs>480</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Avenir Next</vt:lpstr>
      <vt:lpstr>Avenir Next Heavy</vt:lpstr>
      <vt:lpstr>Avenir Next Medium</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Charlie Conder</cp:lastModifiedBy>
  <cp:revision>20</cp:revision>
  <dcterms:modified xsi:type="dcterms:W3CDTF">2023-04-15T03:29:22Z</dcterms:modified>
</cp:coreProperties>
</file>